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61" r:id="rId2"/>
    <p:sldId id="284" r:id="rId3"/>
    <p:sldId id="293" r:id="rId4"/>
    <p:sldId id="294" r:id="rId5"/>
    <p:sldId id="295" r:id="rId6"/>
    <p:sldId id="306" r:id="rId7"/>
    <p:sldId id="29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02" r:id="rId19"/>
    <p:sldId id="300" r:id="rId20"/>
    <p:sldId id="301" r:id="rId21"/>
    <p:sldId id="274" r:id="rId22"/>
    <p:sldId id="328" r:id="rId23"/>
    <p:sldId id="304" r:id="rId24"/>
    <p:sldId id="305" r:id="rId25"/>
    <p:sldId id="303" r:id="rId26"/>
    <p:sldId id="307" r:id="rId27"/>
    <p:sldId id="308" r:id="rId28"/>
    <p:sldId id="309" r:id="rId29"/>
    <p:sldId id="310" r:id="rId30"/>
    <p:sldId id="311" r:id="rId31"/>
    <p:sldId id="279" r:id="rId32"/>
    <p:sldId id="280" r:id="rId33"/>
    <p:sldId id="29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722A"/>
    <a:srgbClr val="9D2E3B"/>
    <a:srgbClr val="D27D38"/>
    <a:srgbClr val="942E3B"/>
    <a:srgbClr val="990000"/>
    <a:srgbClr val="A50021"/>
    <a:srgbClr val="AD2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08F45-A68A-4EDA-B2CD-AAA16EE98BA0}" v="5" dt="2023-12-15T19:53:46.946"/>
    <p1510:client id="{A996B97E-AB7D-21EB-C6DB-3C601AE054FA}" v="1" dt="2023-12-15T18:25:45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F381-32F2-48B4-AFEB-123F3B219B31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34D54-64E2-49A5-846A-1891CF3DEE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20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02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891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838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42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318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60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606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86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1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92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15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25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9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1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78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_0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199"/>
            <a:ext cx="9144000" cy="1909763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1"/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21038"/>
            <a:ext cx="9144000" cy="1220333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1"/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pic>
        <p:nvPicPr>
          <p:cNvPr id="7" name="Imagen 6" descr="Imagen que contiene Texto">
            <a:extLst>
              <a:ext uri="{FF2B5EF4-FFF2-40B4-BE49-F238E27FC236}">
                <a16:creationId xmlns:a16="http://schemas.microsoft.com/office/drawing/2014/main" id="{EEAFF73C-3CCA-2486-9603-0D13E9BD4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0303" r="14715" b="40112"/>
          <a:stretch/>
        </p:blipFill>
        <p:spPr>
          <a:xfrm>
            <a:off x="4212592" y="5090160"/>
            <a:ext cx="3766819" cy="814650"/>
          </a:xfrm>
          <a:prstGeom prst="rect">
            <a:avLst/>
          </a:prstGeom>
        </p:spPr>
      </p:pic>
      <p:pic>
        <p:nvPicPr>
          <p:cNvPr id="9" name="Imagen 8" descr="Imagen que contiene Texto">
            <a:extLst>
              <a:ext uri="{FF2B5EF4-FFF2-40B4-BE49-F238E27FC236}">
                <a16:creationId xmlns:a16="http://schemas.microsoft.com/office/drawing/2014/main" id="{D046D3DF-70DB-D8F9-8808-E483A0198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41477" r="56815" b="50714"/>
          <a:stretch/>
        </p:blipFill>
        <p:spPr>
          <a:xfrm>
            <a:off x="5109588" y="1305391"/>
            <a:ext cx="1972825" cy="44717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7BB2D8-24DA-E3A7-4C24-F1F0954D19BD}"/>
              </a:ext>
            </a:extLst>
          </p:cNvPr>
          <p:cNvSpPr/>
          <p:nvPr userDrawn="1"/>
        </p:nvSpPr>
        <p:spPr>
          <a:xfrm>
            <a:off x="5141495" y="401020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3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C1EA121-E927-46C5-B1F6-A17F5B7DAD66}" type="datetime1">
              <a:rPr lang="es-ES" noProof="0" smtClean="0"/>
              <a:t>10/01/2024</a:t>
            </a:fld>
            <a:endParaRPr lang="es-ES" noProof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71752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176532-3C26-418B-B78D-51AF847B2DBF}" type="datetime1">
              <a:rPr lang="es-ES" noProof="0" smtClean="0"/>
              <a:t>10/01/2024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0380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_0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2540"/>
            <a:ext cx="9144000" cy="1954393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2">
                    <a:lumMod val="25000"/>
                  </a:schemeClr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9009"/>
            <a:ext cx="9144000" cy="1242105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2">
                    <a:lumMod val="25000"/>
                  </a:schemeClr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ACE1ED-F8EB-C323-8990-91CF63A51961}"/>
              </a:ext>
            </a:extLst>
          </p:cNvPr>
          <p:cNvSpPr/>
          <p:nvPr userDrawn="1"/>
        </p:nvSpPr>
        <p:spPr>
          <a:xfrm>
            <a:off x="5141495" y="401020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Texto">
            <a:extLst>
              <a:ext uri="{FF2B5EF4-FFF2-40B4-BE49-F238E27FC236}">
                <a16:creationId xmlns:a16="http://schemas.microsoft.com/office/drawing/2014/main" id="{328C7060-B42A-AD27-E5AA-355FEBA72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39710" r="13742" b="38728"/>
          <a:stretch/>
        </p:blipFill>
        <p:spPr>
          <a:xfrm>
            <a:off x="4212000" y="5101200"/>
            <a:ext cx="3505258" cy="813600"/>
          </a:xfrm>
          <a:prstGeom prst="rect">
            <a:avLst/>
          </a:prstGeom>
        </p:spPr>
      </p:pic>
      <p:pic>
        <p:nvPicPr>
          <p:cNvPr id="11" name="Imagen 10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F79943E7-6404-5E4F-9FC7-BAE199B00A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5" y="1404256"/>
            <a:ext cx="171399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Guinda_0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1799"/>
            <a:ext cx="9144000" cy="1909763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1"/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3638"/>
            <a:ext cx="9144000" cy="1220333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1"/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7BB2D8-24DA-E3A7-4C24-F1F0954D19BD}"/>
              </a:ext>
            </a:extLst>
          </p:cNvPr>
          <p:cNvSpPr/>
          <p:nvPr userDrawn="1"/>
        </p:nvSpPr>
        <p:spPr>
          <a:xfrm>
            <a:off x="5141495" y="449280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 descr="Imagen que contiene Texto">
            <a:extLst>
              <a:ext uri="{FF2B5EF4-FFF2-40B4-BE49-F238E27FC236}">
                <a16:creationId xmlns:a16="http://schemas.microsoft.com/office/drawing/2014/main" id="{75E7A38F-8F3C-1E34-BA7A-6CA64408F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41477" r="56815" b="50714"/>
          <a:stretch/>
        </p:blipFill>
        <p:spPr>
          <a:xfrm>
            <a:off x="5109588" y="1609723"/>
            <a:ext cx="1972825" cy="4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Blanco_0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A303E-098F-32FB-24DE-C8E8C630D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4776"/>
            <a:ext cx="9144000" cy="1822677"/>
          </a:xfrm>
        </p:spPr>
        <p:txBody>
          <a:bodyPr anchor="b">
            <a:noAutofit/>
          </a:bodyPr>
          <a:lstStyle>
            <a:lvl1pPr algn="ctr">
              <a:defRPr sz="3000" spc="-300">
                <a:solidFill>
                  <a:schemeClr val="bg2">
                    <a:lumMod val="25000"/>
                  </a:schemeClr>
                </a:solidFill>
                <a:latin typeface="LuloCleanW01-OneBold" panose="02010804020200000003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27F7E0-4012-28C0-5AF6-C296A0056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9529"/>
            <a:ext cx="9144000" cy="1242105"/>
          </a:xfrm>
        </p:spPr>
        <p:txBody>
          <a:bodyPr>
            <a:normAutofit/>
          </a:bodyPr>
          <a:lstStyle>
            <a:lvl1pPr marL="0" indent="0" algn="ctr">
              <a:buNone/>
              <a:defRPr sz="1600" spc="-300">
                <a:solidFill>
                  <a:schemeClr val="bg2">
                    <a:lumMod val="25000"/>
                  </a:schemeClr>
                </a:solidFill>
                <a:latin typeface="LuloCleanW01-One" panose="0201030402020000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6ACE1ED-F8EB-C323-8990-91CF63A51961}"/>
              </a:ext>
            </a:extLst>
          </p:cNvPr>
          <p:cNvSpPr/>
          <p:nvPr userDrawn="1"/>
        </p:nvSpPr>
        <p:spPr>
          <a:xfrm>
            <a:off x="5141495" y="4360724"/>
            <a:ext cx="1909010" cy="66946"/>
          </a:xfrm>
          <a:prstGeom prst="rect">
            <a:avLst/>
          </a:prstGeom>
          <a:solidFill>
            <a:srgbClr val="BE72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Dibujo abstracto de colores&#10;&#10;Descripción generada automáticamente con confianza baja">
            <a:extLst>
              <a:ext uri="{FF2B5EF4-FFF2-40B4-BE49-F238E27FC236}">
                <a16:creationId xmlns:a16="http://schemas.microsoft.com/office/drawing/2014/main" id="{88F2BD0C-73FC-B6E2-24A6-7C95F173E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5" y="1754776"/>
            <a:ext cx="1713990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D0621-0819-27E8-D9AF-92F75B696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1B4531-7B11-CDF1-2BCE-00D4BBAD4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4520"/>
            <a:ext cx="10515600" cy="4328159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282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41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654D3-51E3-4DAB-8B98-C0FA872C2507}" type="datetime1">
              <a:rPr lang="es-ES" noProof="0" smtClean="0"/>
              <a:t>10/01/2024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9321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CB99F-7ED6-4949-823C-6BEA3754B46B}" type="datetime1">
              <a:rPr lang="es-ES" noProof="0" smtClean="0"/>
              <a:t>10/01/2024</a:t>
            </a:fld>
            <a:endParaRPr lang="es-ES" noProof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2336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elogramo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F18A85B-765D-40FC-AD09-6091B3410ECC}" type="datetime1">
              <a:rPr lang="es-ES" noProof="0" smtClean="0"/>
              <a:t>10/01/2024</a:t>
            </a:fld>
            <a:endParaRPr lang="es-ES" noProof="0"/>
          </a:p>
        </p:txBody>
      </p:sp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Pie de página</a:t>
            </a:r>
          </a:p>
        </p:txBody>
      </p:sp>
      <p:sp>
        <p:nvSpPr>
          <p:cNvPr id="14" name="Marcador de número de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2341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368777-FA63-8A4B-0A6D-B24F833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1E4A4E-AE15-364C-5539-714A35F7A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98" r:id="rId4"/>
    <p:sldLayoutId id="2147483699" r:id="rId5"/>
    <p:sldLayoutId id="2147483691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300">
          <a:solidFill>
            <a:schemeClr val="tx1"/>
          </a:solidFill>
          <a:latin typeface="LuloCleanW01-OneBold" panose="0201080402020000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5D823-C3A0-377C-EEA1-940F11C6E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s-ES" sz="4400" b="0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CONTROL INTERNO</a:t>
            </a:r>
            <a:br>
              <a:rPr lang="es-ES" sz="4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Comité de Control y Desempeño Institucional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05F30A-1468-2633-23CA-B8DE49F4E5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s-ES" sz="2400" dirty="0">
                <a:solidFill>
                  <a:schemeClr val="tx1"/>
                </a:solidFill>
                <a:latin typeface="+mj-lt"/>
              </a:rPr>
              <a:t>1er. Trimestre 2024</a:t>
            </a:r>
          </a:p>
          <a:p>
            <a:pPr rtl="0"/>
            <a:r>
              <a:rPr lang="es-ES" sz="2400" dirty="0">
                <a:solidFill>
                  <a:schemeClr val="tx1"/>
                </a:solidFill>
                <a:latin typeface="+mj-lt"/>
              </a:rPr>
              <a:t>Hermosillo, sonora 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B4E2CF-9876-89CE-CF14-B7BD2B034053}"/>
              </a:ext>
            </a:extLst>
          </p:cNvPr>
          <p:cNvSpPr txBox="1"/>
          <p:nvPr/>
        </p:nvSpPr>
        <p:spPr>
          <a:xfrm>
            <a:off x="6172200" y="511016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680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082655"/>
            <a:ext cx="4198621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Y PTAR 2024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409969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 Y ADMINISTRACIÓN DE RIESGOS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3275922" y="2363374"/>
            <a:ext cx="2633609" cy="330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C.02 ADMINISTRACIÓN DE RIESGOS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P06. Definir Objetivos y Riesgo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P07. Identificar, Analizar y Responder a los Riesgos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P08. Considerar el Riesgo de Corrupción.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P09. Identificar, Analizar y Responder al Cambio. 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2E32D62-29FD-B97C-63ED-76A236AD1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4" t="36256" r="12780" b="8464"/>
          <a:stretch/>
        </p:blipFill>
        <p:spPr>
          <a:xfrm>
            <a:off x="1698660" y="2025447"/>
            <a:ext cx="8794679" cy="37911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26D7F5-7438-7459-A3A7-D98177BEFF6D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840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1082655"/>
            <a:ext cx="4055745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Y PTAR 2024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409969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 Y ADMINISTRACIÓN DE RIESGOS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3275922" y="2363374"/>
            <a:ext cx="2633609" cy="330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C.02 ADMINISTRACIÓN DE RIESGOS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P06. Definir Objetivos y Riesgo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P07. Identificar, Analizar y Responder a los Riesgos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P08. Considerar el Riesgo de Corrupción.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P09. Identificar, Analizar y Responder al Cambio. 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DE594C-5FE7-0F14-B738-4C50D5A15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23" t="34460" r="15916" b="8465"/>
          <a:stretch/>
        </p:blipFill>
        <p:spPr>
          <a:xfrm>
            <a:off x="1367191" y="1852978"/>
            <a:ext cx="9457618" cy="452761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3F1A36-6D76-B902-892F-47FB3912F5C8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2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4008120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Y PTAR 2024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409969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 Y ADMINISTRACIÓN DE RIESGOS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3275922" y="2363374"/>
            <a:ext cx="2633609" cy="330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C.02 ADMINISTRACIÓN DE RIESGOS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P06. Definir Objetivos y Riesgo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P07. Identificar, Analizar y Responder a los Riesgos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P08. Considerar el Riesgo de Corrupción.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P09. Identificar, Analizar y Responder al Cambio. 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79BB85-24AA-1D98-2257-8F43D1040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74" t="35955" r="12781" b="9064"/>
          <a:stretch/>
        </p:blipFill>
        <p:spPr>
          <a:xfrm>
            <a:off x="1097280" y="1852978"/>
            <a:ext cx="9986482" cy="43168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EFD7B53-36E2-77B6-E53F-D91A69346756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989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32" y="1158927"/>
            <a:ext cx="4035768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Y PTAR 2024 </a:t>
            </a:r>
            <a:r>
              <a:rPr lang="es-ES" sz="2000" b="1" spc="100" dirty="0">
                <a:solidFill>
                  <a:srgbClr val="BE722A"/>
                </a:solidFill>
                <a:latin typeface="LuloCleanW01-OneBold" panose="02010804020200000003"/>
              </a:rPr>
              <a:t>Mapa de riesgos</a:t>
            </a:r>
            <a:endParaRPr lang="es-ES" sz="2000" dirty="0">
              <a:solidFill>
                <a:srgbClr val="BE722A"/>
              </a:solidFill>
              <a:latin typeface="LuloCleanW01-OneBold" panose="02010804020200000003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409969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 Y ADMINISTRACIÓN DE RIESGOS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3275922" y="2363374"/>
            <a:ext cx="2633609" cy="330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C.02 ADMINISTRACIÓN DE RIESGOS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P06. Definir Objetivos y Riesgo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P07. Identificar, Analizar y Responder a los Riesgos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P08. Considerar el Riesgo de Corrupción.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P09. Identificar, Analizar y Responder al Cambio. 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152486-817C-36C5-3B5D-ECC6481A8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0" t="36104" r="22219" b="8615"/>
          <a:stretch/>
        </p:blipFill>
        <p:spPr>
          <a:xfrm>
            <a:off x="2190285" y="1984181"/>
            <a:ext cx="7438491" cy="37911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1A984DC-A52A-0848-C284-71297E444FE8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1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31" y="1158927"/>
            <a:ext cx="5635969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Y PTAR 2024</a:t>
            </a:r>
            <a:b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</a:br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Programa de Trabajo de Administración de Riesgos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LuloCleanW01-OneBold" panose="02010804020200000003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409969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 Y ADMINISTRACIÓN DE RIESGOS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3275922" y="2363374"/>
            <a:ext cx="2633609" cy="330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C.02 ADMINISTRACIÓN DE RIESGOS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P06. Definir Objetivos y Riesgo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P07. Identificar, Analizar y Responder a los Riesgos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P08. Considerar el Riesgo de Corrupción.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P09. Identificar, Analizar y Responder al Cambio. </a:t>
            </a:r>
            <a:endParaRPr lang="es-ES" sz="4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00C01E-AFF1-D7B6-15BF-4A0F4CD74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74" t="35805" r="15915" b="10412"/>
          <a:stretch/>
        </p:blipFill>
        <p:spPr>
          <a:xfrm>
            <a:off x="1107732" y="1674408"/>
            <a:ext cx="9423279" cy="46862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8A2699-3D66-BE67-9AD4-AB082702A7F4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835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4490FB3-9802-89EA-A9EE-AECE4504A561}"/>
              </a:ext>
            </a:extLst>
          </p:cNvPr>
          <p:cNvSpPr/>
          <p:nvPr/>
        </p:nvSpPr>
        <p:spPr>
          <a:xfrm>
            <a:off x="1318638" y="2198272"/>
            <a:ext cx="3915294" cy="3668985"/>
          </a:xfrm>
          <a:prstGeom prst="roundRect">
            <a:avLst/>
          </a:prstGeom>
          <a:solidFill>
            <a:srgbClr val="BE7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 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3264408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2024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237500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2563262" y="2455841"/>
            <a:ext cx="2633609" cy="2807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C.03 ACTIVIDADES DE CONTROL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P10. Diseñar </a:t>
            </a:r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Actividades</a:t>
            </a:r>
            <a:r>
              <a:rPr lang="es-ES" sz="1600" dirty="0">
                <a:solidFill>
                  <a:schemeClr val="bg1"/>
                </a:solidFill>
              </a:rPr>
              <a:t> de Control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P11. Diseñar Actividades para los Sistemas de Información. 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P12. Implementar Actividades de Control 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95F94DD6-AF73-AF3C-56C9-24DBB7DC3359}"/>
              </a:ext>
            </a:extLst>
          </p:cNvPr>
          <p:cNvSpPr txBox="1">
            <a:spLocks/>
          </p:cNvSpPr>
          <p:nvPr/>
        </p:nvSpPr>
        <p:spPr>
          <a:xfrm>
            <a:off x="6547051" y="2363374"/>
            <a:ext cx="5206585" cy="225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tx1"/>
                </a:solidFill>
                <a:latin typeface="LuloCleanW01-OneBold" panose="02010804020200000003"/>
              </a:rPr>
              <a:t>ACCIONES REALIZADAS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LuloCleanW01-OneBold" panose="02010804020200000003"/>
              </a:rPr>
              <a:t>1.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  <a:latin typeface="LuloCleanW01-OneBold" panose="02010804020200000003"/>
              </a:rPr>
              <a:t>2.</a:t>
            </a:r>
          </a:p>
          <a:p>
            <a:pPr algn="just"/>
            <a:endParaRPr lang="es-ES" sz="18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algn="just"/>
            <a:endParaRPr lang="es-ES" sz="18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tx1"/>
              </a:solidFill>
              <a:latin typeface="LuloCleanW01-OneBold" panose="02010804020200000003"/>
            </a:endParaRPr>
          </a:p>
          <a:p>
            <a:pPr algn="just"/>
            <a:endParaRPr lang="es-ES" sz="4400" dirty="0">
              <a:solidFill>
                <a:schemeClr val="tx1"/>
              </a:solidFill>
              <a:latin typeface="LuloCleanW01-OneBold" panose="02010804020200000003"/>
            </a:endParaRPr>
          </a:p>
        </p:txBody>
      </p:sp>
      <p:sp>
        <p:nvSpPr>
          <p:cNvPr id="4" name="Diagrama de flujo: pantalla 3">
            <a:extLst>
              <a:ext uri="{FF2B5EF4-FFF2-40B4-BE49-F238E27FC236}">
                <a16:creationId xmlns:a16="http://schemas.microsoft.com/office/drawing/2014/main" id="{11FF6DD0-25C9-1A0A-4A12-9F64F7ADE271}"/>
              </a:ext>
            </a:extLst>
          </p:cNvPr>
          <p:cNvSpPr/>
          <p:nvPr/>
        </p:nvSpPr>
        <p:spPr>
          <a:xfrm flipH="1">
            <a:off x="70328" y="2455841"/>
            <a:ext cx="2496620" cy="3153848"/>
          </a:xfrm>
          <a:prstGeom prst="flowChartDisplay">
            <a:avLst/>
          </a:prstGeom>
          <a:solidFill>
            <a:srgbClr val="9D2E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/>
              <a:t>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6717E3-5D96-BB0A-FC3E-60DC5F168010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86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4490FB3-9802-89EA-A9EE-AECE4504A561}"/>
              </a:ext>
            </a:extLst>
          </p:cNvPr>
          <p:cNvSpPr/>
          <p:nvPr/>
        </p:nvSpPr>
        <p:spPr>
          <a:xfrm>
            <a:off x="1318275" y="2260315"/>
            <a:ext cx="3915294" cy="3515030"/>
          </a:xfrm>
          <a:prstGeom prst="roundRect">
            <a:avLst/>
          </a:prstGeom>
          <a:solidFill>
            <a:srgbClr val="BE7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latin typeface="LuloCleanW01-OneBold" panose="02010804020200000003"/>
              </a:rPr>
              <a:t> 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3264408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2024</a:t>
            </a:r>
            <a:endParaRPr lang="es-E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237500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2563625" y="2532666"/>
            <a:ext cx="2633609" cy="2414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C.04 INFORMACIÓN Y COMINICACIÓN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P13. Usar Información de Calidad. 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P14. Comunicar Internamente.   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</a:rPr>
              <a:t>P15. Comunicar Externamente.  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95F94DD6-AF73-AF3C-56C9-24DBB7DC3359}"/>
              </a:ext>
            </a:extLst>
          </p:cNvPr>
          <p:cNvSpPr txBox="1">
            <a:spLocks/>
          </p:cNvSpPr>
          <p:nvPr/>
        </p:nvSpPr>
        <p:spPr>
          <a:xfrm>
            <a:off x="6547051" y="2363374"/>
            <a:ext cx="5206585" cy="225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latin typeface="LuloCleanW01-OneBold" panose="02010804020200000003"/>
              </a:rPr>
              <a:t>ACCIONES REALIZADAS</a:t>
            </a: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r>
              <a:rPr lang="es-ES" sz="1800" dirty="0">
                <a:latin typeface="LuloCleanW01-OneBold" panose="02010804020200000003"/>
              </a:rPr>
              <a:t>1. </a:t>
            </a:r>
          </a:p>
          <a:p>
            <a:pPr algn="just"/>
            <a:r>
              <a:rPr lang="es-ES" sz="1800" dirty="0">
                <a:latin typeface="LuloCleanW01-OneBold" panose="02010804020200000003"/>
              </a:rPr>
              <a:t>2.</a:t>
            </a: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algn="just"/>
            <a:endParaRPr lang="es-ES" sz="4400" dirty="0">
              <a:solidFill>
                <a:schemeClr val="accent2">
                  <a:lumMod val="75000"/>
                </a:schemeClr>
              </a:solidFill>
              <a:latin typeface="LuloCleanW01-OneBold" panose="02010804020200000003"/>
            </a:endParaRPr>
          </a:p>
        </p:txBody>
      </p:sp>
      <p:sp>
        <p:nvSpPr>
          <p:cNvPr id="4" name="Diagrama de flujo: pantalla 3">
            <a:extLst>
              <a:ext uri="{FF2B5EF4-FFF2-40B4-BE49-F238E27FC236}">
                <a16:creationId xmlns:a16="http://schemas.microsoft.com/office/drawing/2014/main" id="{ECCF5221-413A-781B-3E9B-3E1FA9CD9D36}"/>
              </a:ext>
            </a:extLst>
          </p:cNvPr>
          <p:cNvSpPr/>
          <p:nvPr/>
        </p:nvSpPr>
        <p:spPr>
          <a:xfrm flipH="1">
            <a:off x="70328" y="2455841"/>
            <a:ext cx="2496620" cy="3153848"/>
          </a:xfrm>
          <a:prstGeom prst="flowChartDisplay">
            <a:avLst/>
          </a:prstGeom>
          <a:solidFill>
            <a:srgbClr val="9D2E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/>
              <a:t>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508F39-0A87-0426-3E64-6945BF24E008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13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4490FB3-9802-89EA-A9EE-AECE4504A561}"/>
              </a:ext>
            </a:extLst>
          </p:cNvPr>
          <p:cNvSpPr/>
          <p:nvPr/>
        </p:nvSpPr>
        <p:spPr>
          <a:xfrm>
            <a:off x="1318638" y="2264975"/>
            <a:ext cx="3915294" cy="3535579"/>
          </a:xfrm>
          <a:prstGeom prst="roundRect">
            <a:avLst/>
          </a:prstGeom>
          <a:solidFill>
            <a:srgbClr val="BE7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 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3264408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2024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LuloCleanW01-OneBold" panose="02010804020200000003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237500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2600323" y="1967869"/>
            <a:ext cx="2633609" cy="2414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  <a:latin typeface="LuloCleanW01-OneBold" panose="02010804020200000003"/>
              </a:rPr>
              <a:t>C.05 SUPERVICIÓN 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P16. Realizar Actividades de Supervisión.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P17. Evaluar los Problemas y Corregir las Deficiencias.   </a:t>
            </a:r>
            <a:endParaRPr lang="es-ES" sz="4400" dirty="0">
              <a:solidFill>
                <a:schemeClr val="bg1"/>
              </a:solidFill>
              <a:latin typeface="LuloCleanW01-OneBold" panose="02010804020200000003"/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95F94DD6-AF73-AF3C-56C9-24DBB7DC3359}"/>
              </a:ext>
            </a:extLst>
          </p:cNvPr>
          <p:cNvSpPr txBox="1">
            <a:spLocks/>
          </p:cNvSpPr>
          <p:nvPr/>
        </p:nvSpPr>
        <p:spPr>
          <a:xfrm>
            <a:off x="6547051" y="2363374"/>
            <a:ext cx="5206585" cy="225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latin typeface="LuloCleanW01-OneBold" panose="02010804020200000003"/>
              </a:rPr>
              <a:t>ACCIONES REALIZADAS</a:t>
            </a: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r>
              <a:rPr lang="es-ES" sz="1800" dirty="0">
                <a:latin typeface="LuloCleanW01-OneBold" panose="02010804020200000003"/>
              </a:rPr>
              <a:t>1.</a:t>
            </a:r>
          </a:p>
          <a:p>
            <a:pPr algn="just"/>
            <a:r>
              <a:rPr lang="es-ES" sz="1800" dirty="0">
                <a:latin typeface="LuloCleanW01-OneBold" panose="02010804020200000003"/>
              </a:rPr>
              <a:t>2.</a:t>
            </a: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endParaRPr lang="es-ES" sz="1800" dirty="0">
              <a:latin typeface="LuloCleanW01-OneBold" panose="02010804020200000003"/>
            </a:endParaRPr>
          </a:p>
          <a:p>
            <a:pPr algn="just"/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algn="just"/>
            <a:endParaRPr lang="es-ES" sz="4400" dirty="0">
              <a:solidFill>
                <a:schemeClr val="accent2">
                  <a:lumMod val="75000"/>
                </a:schemeClr>
              </a:solidFill>
              <a:latin typeface="LuloCleanW01-OneBold" panose="02010804020200000003"/>
            </a:endParaRPr>
          </a:p>
        </p:txBody>
      </p:sp>
      <p:sp>
        <p:nvSpPr>
          <p:cNvPr id="4" name="Diagrama de flujo: pantalla 3">
            <a:extLst>
              <a:ext uri="{FF2B5EF4-FFF2-40B4-BE49-F238E27FC236}">
                <a16:creationId xmlns:a16="http://schemas.microsoft.com/office/drawing/2014/main" id="{5464C863-448B-B9BF-D472-57D4B3FD6C8C}"/>
              </a:ext>
            </a:extLst>
          </p:cNvPr>
          <p:cNvSpPr/>
          <p:nvPr/>
        </p:nvSpPr>
        <p:spPr>
          <a:xfrm flipH="1">
            <a:off x="70328" y="2455841"/>
            <a:ext cx="2496620" cy="3153848"/>
          </a:xfrm>
          <a:prstGeom prst="flowChartDisplay">
            <a:avLst/>
          </a:prstGeom>
          <a:solidFill>
            <a:srgbClr val="9D2E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/>
              <a:t>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95B2C2-A886-7096-903C-66B90599EC5A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25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11" y="276115"/>
            <a:ext cx="7008914" cy="612645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kumimoji="0" lang="es-E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VOTACIÓN PARA LA APROBACIÓN DE ACUERDOS</a:t>
            </a: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/>
              </a:rPr>
              <a:t> CONTROL INTERNO </a:t>
            </a:r>
            <a:endParaRPr lang="es-ES" sz="2200" dirty="0">
              <a:solidFill>
                <a:schemeClr val="tx1"/>
              </a:solidFill>
              <a:latin typeface="LuloCleanW01-OneBold"/>
            </a:endParaRP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884C7EE5-C7F9-4779-47FA-6C8D804CF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12800"/>
              </p:ext>
            </p:extLst>
          </p:nvPr>
        </p:nvGraphicFramePr>
        <p:xfrm>
          <a:off x="188034" y="1574800"/>
          <a:ext cx="66913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844">
                  <a:extLst>
                    <a:ext uri="{9D8B030D-6E8A-4147-A177-3AD203B41FA5}">
                      <a16:colId xmlns:a16="http://schemas.microsoft.com/office/drawing/2014/main" val="2738196887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518793273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301722824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63969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LuloCleanW01-OneBold"/>
                        </a:rPr>
                        <a:t>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LuloCleanW01-OneBold"/>
                        </a:rPr>
                        <a:t>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LuloCleanW01-OneBold"/>
                        </a:rPr>
                        <a:t>Responsable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LuloCleanW01-OneBold"/>
                        </a:rPr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5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8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9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4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3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LuloCleanW01-OneBold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5745"/>
                  </a:ext>
                </a:extLst>
              </a:tr>
            </a:tbl>
          </a:graphicData>
        </a:graphic>
      </p:graphicFrame>
      <p:pic>
        <p:nvPicPr>
          <p:cNvPr id="36" name="Imagen 35" descr="Imagen que contiene sostener, pelota, mujer&#10;&#10;Descripción generada automáticamente">
            <a:extLst>
              <a:ext uri="{FF2B5EF4-FFF2-40B4-BE49-F238E27FC236}">
                <a16:creationId xmlns:a16="http://schemas.microsoft.com/office/drawing/2014/main" id="{F2C34F87-8CEC-CD7D-6710-C7F26C48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10" y="1334100"/>
            <a:ext cx="4904232" cy="41897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0B6B58-34AE-EAE0-EAA9-D709E7437793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016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8FDD462-E66D-DC5A-B8F0-1F2121E5B7B2}"/>
              </a:ext>
            </a:extLst>
          </p:cNvPr>
          <p:cNvGrpSpPr/>
          <p:nvPr/>
        </p:nvGrpSpPr>
        <p:grpSpPr>
          <a:xfrm>
            <a:off x="1898305" y="1588549"/>
            <a:ext cx="8724817" cy="3772212"/>
            <a:chOff x="1563291" y="2088190"/>
            <a:chExt cx="8724817" cy="3586735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8EB81E98-C0F9-6DCA-909D-310269FA4531}"/>
                </a:ext>
              </a:extLst>
            </p:cNvPr>
            <p:cNvSpPr txBox="1"/>
            <p:nvPr/>
          </p:nvSpPr>
          <p:spPr>
            <a:xfrm>
              <a:off x="1563291" y="2614363"/>
              <a:ext cx="3034328" cy="65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srgbClr val="FFC000"/>
                  </a:solidFill>
                  <a:latin typeface="LuloCleanW01-OneBold"/>
                </a:rPr>
                <a:t>2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LuloCleanW01-OneBold"/>
                </a:rPr>
                <a:t>.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BD47"/>
                  </a:solidFill>
                  <a:effectLst/>
                  <a:uLnTx/>
                  <a:uFillTx/>
                  <a:latin typeface="LuloCleanW01-OneBold"/>
                </a:rPr>
                <a:t>CUENTA PÚBLICA Y   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loCleanW01-OneBold"/>
                </a:rPr>
                <a:t>.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BD47"/>
                  </a:solidFill>
                  <a:effectLst/>
                  <a:uLnTx/>
                  <a:uFillTx/>
                  <a:latin typeface="LuloCleanW01-OneBold"/>
                </a:rPr>
                <a:t>  ADMINISTRACIÓN.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LuloCleanW01-OneBold"/>
              </a:endParaRP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350C633-A602-9383-A067-8DA06D3DCE9D}"/>
                </a:ext>
              </a:extLst>
            </p:cNvPr>
            <p:cNvSpPr txBox="1"/>
            <p:nvPr/>
          </p:nvSpPr>
          <p:spPr>
            <a:xfrm>
              <a:off x="1563291" y="3543482"/>
              <a:ext cx="3521593" cy="15239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Seguimiento de Indicadores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Presupuesto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Amortización Contable y Presupuestaria</a:t>
              </a:r>
            </a:p>
          </p:txBody>
        </p:sp>
        <p:sp>
          <p:nvSpPr>
            <p:cNvPr id="48" name="Cube 11">
              <a:extLst>
                <a:ext uri="{FF2B5EF4-FFF2-40B4-BE49-F238E27FC236}">
                  <a16:creationId xmlns:a16="http://schemas.microsoft.com/office/drawing/2014/main" id="{039022D3-80B9-6AD6-A39A-7309CD8E06CF}"/>
                </a:ext>
              </a:extLst>
            </p:cNvPr>
            <p:cNvSpPr/>
            <p:nvPr/>
          </p:nvSpPr>
          <p:spPr>
            <a:xfrm rot="2700000">
              <a:off x="6697991" y="2084809"/>
              <a:ext cx="3586735" cy="3593498"/>
            </a:xfrm>
            <a:prstGeom prst="cube">
              <a:avLst>
                <a:gd name="adj" fmla="val 14635"/>
              </a:avLst>
            </a:prstGeom>
            <a:solidFill>
              <a:srgbClr val="FFC000"/>
            </a:soli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9BE9EB64-8B37-CBCF-4447-A9B0F2613D00}"/>
                </a:ext>
              </a:extLst>
            </p:cNvPr>
            <p:cNvSpPr txBox="1"/>
            <p:nvPr/>
          </p:nvSpPr>
          <p:spPr>
            <a:xfrm>
              <a:off x="7347398" y="3218322"/>
              <a:ext cx="1612661" cy="12396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kern="0">
                  <a:solidFill>
                    <a:prstClr val="black"/>
                  </a:solidFill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ound Same Side Corner Rectangle 26">
              <a:extLst>
                <a:ext uri="{FF2B5EF4-FFF2-40B4-BE49-F238E27FC236}">
                  <a16:creationId xmlns:a16="http://schemas.microsoft.com/office/drawing/2014/main" id="{AB0A58D1-0507-7EE5-4FC2-BD401BE1DBDE}"/>
                </a:ext>
              </a:extLst>
            </p:cNvPr>
            <p:cNvSpPr/>
            <p:nvPr/>
          </p:nvSpPr>
          <p:spPr>
            <a:xfrm rot="5400000">
              <a:off x="1930218" y="2966707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A6435C1-98BF-9F91-C139-2212EBFE2ABD}"/>
              </a:ext>
            </a:extLst>
          </p:cNvPr>
          <p:cNvSpPr/>
          <p:nvPr/>
        </p:nvSpPr>
        <p:spPr>
          <a:xfrm>
            <a:off x="288773" y="227827"/>
            <a:ext cx="2810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>
                <a:latin typeface="LuloCleanW01-OneBold"/>
                <a:cs typeface="Calibri" panose="020F0502020204030204" pitchFamily="34" charset="0"/>
              </a:rPr>
              <a:t>DESAHOGO DE TEMAS</a:t>
            </a:r>
            <a:endParaRPr lang="es-ES" sz="2200" b="1" dirty="0">
              <a:latin typeface="LuloCleanW01-OneBold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F310CA-F379-2D9C-6C76-7270CFA3E1C6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6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4" y="2361491"/>
            <a:ext cx="4349363" cy="3073393"/>
          </a:xfrm>
        </p:spPr>
        <p:txBody>
          <a:bodyPr rtlCol="0">
            <a:normAutofit/>
          </a:bodyPr>
          <a:lstStyle/>
          <a:p>
            <a:pPr algn="ctr"/>
            <a:r>
              <a:rPr lang="es-ES" sz="4000" dirty="0">
                <a:solidFill>
                  <a:schemeClr val="tx1"/>
                </a:solidFill>
                <a:latin typeface="LuloCleanW01-OneBold" panose="02010804020200000003"/>
              </a:rPr>
              <a:t>VERIFICACIÓN Y DECLARACIÓN DEL QUÓRUM LEGAL POR PARTE DEL VOCAL EJECUTIVO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4B65FE-E454-780D-0B98-AA96C359EB34}"/>
              </a:ext>
            </a:extLst>
          </p:cNvPr>
          <p:cNvSpPr txBox="1"/>
          <p:nvPr/>
        </p:nvSpPr>
        <p:spPr>
          <a:xfrm>
            <a:off x="264380" y="259274"/>
            <a:ext cx="65578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200" b="1" cap="all" dirty="0">
                <a:latin typeface="LuloCleanW01-OneBold" panose="02010804020200000003"/>
                <a:cs typeface="Calibri" panose="020F0502020204030204" pitchFamily="34" charset="0"/>
              </a:rPr>
              <a:t>Comité de control y desempeño institucional</a:t>
            </a:r>
          </a:p>
          <a:p>
            <a:pPr>
              <a:defRPr/>
            </a:pPr>
            <a:r>
              <a:rPr lang="es-MX" sz="2200" b="1" cap="all" dirty="0">
                <a:latin typeface="LuloCleanW01-OneBold" panose="02010804020200000003"/>
                <a:cs typeface="Calibri" panose="020F0502020204030204" pitchFamily="34" charset="0"/>
              </a:rPr>
              <a:t>(COCODI)</a:t>
            </a:r>
          </a:p>
        </p:txBody>
      </p:sp>
      <p:pic>
        <p:nvPicPr>
          <p:cNvPr id="22" name="Imagen 2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2A970-E002-FBCE-34C4-FAC0FD03B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4" y="1091920"/>
            <a:ext cx="5342282" cy="534228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79B35BD-17F7-93ED-E2AD-9AC85659409B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LuloCleanW01-OneBold" panose="02010804020200000003"/>
              </a:rPr>
              <a:t>Logo </a:t>
            </a:r>
          </a:p>
          <a:p>
            <a:pPr algn="ctr"/>
            <a:r>
              <a:rPr lang="es-ES" dirty="0">
                <a:latin typeface="LuloCleanW01-OneBold" panose="02010804020200000003"/>
              </a:rPr>
              <a:t>institucional </a:t>
            </a:r>
          </a:p>
          <a:p>
            <a:endParaRPr lang="es-ES" dirty="0">
              <a:latin typeface="LuloCleanW01-OneBold" panose="02010804020200000003"/>
            </a:endParaRPr>
          </a:p>
        </p:txBody>
      </p:sp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B00A7-15DD-936F-F79D-DA50997A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19456"/>
            <a:ext cx="5065776" cy="42062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LuloCleanW01-OneBold" panose="02010804020200000003"/>
              </a:rPr>
              <a:t>Resultados  al  cierre  del  1er.  Trimestre  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48468D-3188-0CA1-C1B1-1E78BABDC19B}"/>
              </a:ext>
            </a:extLst>
          </p:cNvPr>
          <p:cNvSpPr txBox="1"/>
          <p:nvPr/>
        </p:nvSpPr>
        <p:spPr>
          <a:xfrm>
            <a:off x="1541907" y="1202081"/>
            <a:ext cx="264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baseline="0" dirty="0">
                <a:latin typeface="LuloCleanW01-OneBold" panose="02010804020200000003"/>
              </a:rPr>
              <a:t>REPORTE PRESUPUESTAL</a:t>
            </a:r>
            <a:endParaRPr lang="es-ES" dirty="0">
              <a:latin typeface="LuloCleanW01-OneBold" panose="02010804020200000003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2BCC2FD-74A9-FA89-3A9F-962C112DC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409"/>
              </p:ext>
            </p:extLst>
          </p:nvPr>
        </p:nvGraphicFramePr>
        <p:xfrm>
          <a:off x="701040" y="1926674"/>
          <a:ext cx="10789920" cy="40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93">
                  <a:extLst>
                    <a:ext uri="{9D8B030D-6E8A-4147-A177-3AD203B41FA5}">
                      <a16:colId xmlns:a16="http://schemas.microsoft.com/office/drawing/2014/main" val="511988244"/>
                    </a:ext>
                  </a:extLst>
                </a:gridCol>
                <a:gridCol w="1886887">
                  <a:extLst>
                    <a:ext uri="{9D8B030D-6E8A-4147-A177-3AD203B41FA5}">
                      <a16:colId xmlns:a16="http://schemas.microsoft.com/office/drawing/2014/main" val="137047293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4250931913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4019125806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176046825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1910064457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3893795621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4215036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Partida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Descripción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Presupuesto aprobado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Presupuesto modificado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Devengado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Ejercido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Pagado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Devengado vs</a:t>
                      </a:r>
                    </a:p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presupuesto</a:t>
                      </a:r>
                    </a:p>
                    <a:p>
                      <a:pPr algn="ctr"/>
                      <a:r>
                        <a:rPr lang="es-ES" sz="1100">
                          <a:latin typeface="LuloCleanW01-OneBold" panose="02010804020200000003"/>
                        </a:rPr>
                        <a:t>modificado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59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SERVICIOS PERSONALES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865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MATERIALES Y SUMINISTROS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86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3000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SERVICIOS GENERALES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80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4000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TRANSFERENCIAS,</a:t>
                      </a:r>
                    </a:p>
                    <a:p>
                      <a:r>
                        <a:rPr lang="es-ES" sz="1100">
                          <a:latin typeface="LuloCleanW01-OneBold" panose="02010804020200000003"/>
                        </a:rPr>
                        <a:t>ASIGNACIONES, SUBSIDIOS Y</a:t>
                      </a:r>
                    </a:p>
                    <a:p>
                      <a:r>
                        <a:rPr lang="es-ES" sz="1100">
                          <a:latin typeface="LuloCleanW01-OneBold" panose="02010804020200000003"/>
                        </a:rPr>
                        <a:t>OTRAS AYUDAS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34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5000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BIENES MUEBLES, INMUEBLES</a:t>
                      </a:r>
                    </a:p>
                    <a:p>
                      <a:r>
                        <a:rPr lang="es-ES" sz="1100">
                          <a:latin typeface="LuloCleanW01-OneBold" panose="02010804020200000003"/>
                        </a:rPr>
                        <a:t>E INTANGIBLES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6000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INVERSIÓN PÚBLICA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49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7000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LuloCleanW01-OneBold" panose="02010804020200000003"/>
                        </a:rPr>
                        <a:t>INVERSIONES FINANCIERAS Y</a:t>
                      </a:r>
                    </a:p>
                    <a:p>
                      <a:r>
                        <a:rPr lang="es-ES" sz="1100">
                          <a:latin typeface="LuloCleanW01-OneBold" panose="02010804020200000003"/>
                        </a:rPr>
                        <a:t>OTRAS PROVISIONES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10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6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>
                        <a:latin typeface="LuloCleanW01-OneBold" panose="02010804020200000003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47722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4EFF77E-C13B-B1BE-591B-68994CF31178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82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63" y="276115"/>
            <a:ext cx="5983605" cy="612645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VOTACIÓN PARA LA APROBACIÓN DE ACUERDOS CUENTA PÚBLICA Y ADMINSTRACIÓN</a:t>
            </a:r>
            <a:endParaRPr lang="es-ES" sz="2200" dirty="0">
              <a:solidFill>
                <a:schemeClr val="accent2">
                  <a:lumMod val="50000"/>
                </a:schemeClr>
              </a:solidFill>
              <a:latin typeface="LuloCleanW01-OneBold"/>
            </a:endParaRP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884C7EE5-C7F9-4779-47FA-6C8D804CF192}"/>
              </a:ext>
            </a:extLst>
          </p:cNvPr>
          <p:cNvGraphicFramePr>
            <a:graphicFrameLocks noGrp="1"/>
          </p:cNvGraphicFramePr>
          <p:nvPr/>
        </p:nvGraphicFramePr>
        <p:xfrm>
          <a:off x="188034" y="1574800"/>
          <a:ext cx="66913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844">
                  <a:extLst>
                    <a:ext uri="{9D8B030D-6E8A-4147-A177-3AD203B41FA5}">
                      <a16:colId xmlns:a16="http://schemas.microsoft.com/office/drawing/2014/main" val="2738196887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518793273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301722824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63969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Responsable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5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8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9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4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3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5745"/>
                  </a:ext>
                </a:extLst>
              </a:tr>
            </a:tbl>
          </a:graphicData>
        </a:graphic>
      </p:graphicFrame>
      <p:pic>
        <p:nvPicPr>
          <p:cNvPr id="36" name="Imagen 35" descr="Imagen que contiene sostener, pelota, mujer&#10;&#10;Descripción generada automáticamente">
            <a:extLst>
              <a:ext uri="{FF2B5EF4-FFF2-40B4-BE49-F238E27FC236}">
                <a16:creationId xmlns:a16="http://schemas.microsoft.com/office/drawing/2014/main" id="{F2C34F87-8CEC-CD7D-6710-C7F26C48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10" y="1334100"/>
            <a:ext cx="4904232" cy="41897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466E3EE-8880-C638-737D-A64041EEEF04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8FDD462-E66D-DC5A-B8F0-1F2121E5B7B2}"/>
              </a:ext>
            </a:extLst>
          </p:cNvPr>
          <p:cNvGrpSpPr/>
          <p:nvPr/>
        </p:nvGrpSpPr>
        <p:grpSpPr>
          <a:xfrm>
            <a:off x="1898305" y="1588549"/>
            <a:ext cx="8724817" cy="3772211"/>
            <a:chOff x="1563291" y="2088190"/>
            <a:chExt cx="8724817" cy="3586735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8EB81E98-C0F9-6DCA-909D-310269FA4531}"/>
                </a:ext>
              </a:extLst>
            </p:cNvPr>
            <p:cNvSpPr txBox="1"/>
            <p:nvPr/>
          </p:nvSpPr>
          <p:spPr>
            <a:xfrm>
              <a:off x="1563291" y="2614363"/>
              <a:ext cx="3034328" cy="65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LuloCleanW01-OneBold"/>
                </a:rPr>
                <a:t>3. FISCALIZACIÓN Y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loCleanW01-OneBold"/>
                </a:rPr>
                <a:t>.  . .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LuloCleanW01-OneBold"/>
                </a:rPr>
                <a:t>   AUDITORÍA.</a:t>
              </a: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350C633-A602-9383-A067-8DA06D3DCE9D}"/>
                </a:ext>
              </a:extLst>
            </p:cNvPr>
            <p:cNvSpPr txBox="1"/>
            <p:nvPr/>
          </p:nvSpPr>
          <p:spPr>
            <a:xfrm>
              <a:off x="1563291" y="3543482"/>
              <a:ext cx="3521593" cy="792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Auditorías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Observaciones</a:t>
              </a:r>
            </a:p>
          </p:txBody>
        </p:sp>
        <p:sp>
          <p:nvSpPr>
            <p:cNvPr id="48" name="Cube 11">
              <a:extLst>
                <a:ext uri="{FF2B5EF4-FFF2-40B4-BE49-F238E27FC236}">
                  <a16:creationId xmlns:a16="http://schemas.microsoft.com/office/drawing/2014/main" id="{039022D3-80B9-6AD6-A39A-7309CD8E06CF}"/>
                </a:ext>
              </a:extLst>
            </p:cNvPr>
            <p:cNvSpPr/>
            <p:nvPr/>
          </p:nvSpPr>
          <p:spPr>
            <a:xfrm rot="2700000">
              <a:off x="6697991" y="2084809"/>
              <a:ext cx="3586735" cy="3593498"/>
            </a:xfrm>
            <a:prstGeom prst="cube">
              <a:avLst>
                <a:gd name="adj" fmla="val 14635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9BE9EB64-8B37-CBCF-4447-A9B0F2613D00}"/>
                </a:ext>
              </a:extLst>
            </p:cNvPr>
            <p:cNvSpPr txBox="1"/>
            <p:nvPr/>
          </p:nvSpPr>
          <p:spPr>
            <a:xfrm>
              <a:off x="7347398" y="3218322"/>
              <a:ext cx="1612661" cy="12396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kern="0">
                  <a:solidFill>
                    <a:prstClr val="black"/>
                  </a:solidFill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ound Same Side Corner Rectangle 26">
              <a:extLst>
                <a:ext uri="{FF2B5EF4-FFF2-40B4-BE49-F238E27FC236}">
                  <a16:creationId xmlns:a16="http://schemas.microsoft.com/office/drawing/2014/main" id="{AB0A58D1-0507-7EE5-4FC2-BD401BE1DBDE}"/>
                </a:ext>
              </a:extLst>
            </p:cNvPr>
            <p:cNvSpPr/>
            <p:nvPr/>
          </p:nvSpPr>
          <p:spPr>
            <a:xfrm rot="5400000">
              <a:off x="1930218" y="2966707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A6435C1-98BF-9F91-C139-2212EBFE2ABD}"/>
              </a:ext>
            </a:extLst>
          </p:cNvPr>
          <p:cNvSpPr/>
          <p:nvPr/>
        </p:nvSpPr>
        <p:spPr>
          <a:xfrm>
            <a:off x="288773" y="227827"/>
            <a:ext cx="2810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>
                <a:latin typeface="LuloCleanW01-OneBold"/>
                <a:cs typeface="Calibri" panose="020F0502020204030204" pitchFamily="34" charset="0"/>
              </a:rPr>
              <a:t>DESAHOGO DE TEMAS</a:t>
            </a:r>
            <a:endParaRPr lang="es-ES" sz="2200" b="1" dirty="0">
              <a:latin typeface="LuloCleanW01-OneBold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45738D-C2E3-48EF-5125-8E035DD41C69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78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285A9CC-B726-2F81-7475-EBBD0ABAF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77338"/>
              </p:ext>
            </p:extLst>
          </p:nvPr>
        </p:nvGraphicFramePr>
        <p:xfrm>
          <a:off x="1066799" y="1936245"/>
          <a:ext cx="10058401" cy="4179541"/>
        </p:xfrm>
        <a:graphic>
          <a:graphicData uri="http://schemas.openxmlformats.org/drawingml/2006/table">
            <a:tbl>
              <a:tblPr/>
              <a:tblGrid>
                <a:gridCol w="95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4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0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7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2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Ejercicio Fiscal Auditado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LuloCleanW01-OneBold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No. de Auditoria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LuloCleanW01-OneBold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Órgano fiscalizador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LuloCleanW01-OneBold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No.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Descripción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LuloCleanW01-OneBold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Solventadas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No Solventadas/ en Proceso de Atención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Observaciones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LuloCleanW01-OneBold"/>
                        </a:rPr>
                        <a:t>Responsable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  <a:r>
                        <a:rPr lang="es-ES" sz="1100" b="0" i="0" u="none" strike="noStrike" baseline="0">
                          <a:latin typeface="LuloCleanW01-OneBold"/>
                        </a:rPr>
                        <a:t>1203-DS-HR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LuloCleanW01-OneBold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ASF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100" b="0" i="0" u="none" strike="noStrike" baseline="0">
                          <a:latin typeface="LuloCleanW01-OneBold"/>
                        </a:rPr>
                        <a:t>Auditoría Técnica a la Obra</a:t>
                      </a:r>
                    </a:p>
                    <a:p>
                      <a:pPr algn="ctr"/>
                      <a:r>
                        <a:rPr lang="es-ES" sz="1100" b="0" i="0" u="none" strike="noStrike" baseline="0">
                          <a:latin typeface="LuloCleanW01-OneBold"/>
                        </a:rPr>
                        <a:t>Pública Domiciliaria</a:t>
                      </a: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 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ES" sz="1100" b="0" i="0" u="none" strike="noStrike" baseline="0">
                          <a:latin typeface="LuloCleanW01-OneBold"/>
                        </a:rPr>
                        <a:t>Las observaciones se encuentran parcialmente solventadas, en proceso de solventación.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LuloCleanW01-OneBold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LuloCleanW01-OneBold"/>
                        </a:rPr>
                        <a:t>DGA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0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CEB1789-0E39-696A-2D24-707CB28E302F}"/>
              </a:ext>
            </a:extLst>
          </p:cNvPr>
          <p:cNvSpPr txBox="1"/>
          <p:nvPr/>
        </p:nvSpPr>
        <p:spPr>
          <a:xfrm>
            <a:off x="331470" y="213106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i="0" u="none" strike="noStrike" baseline="0" dirty="0">
                <a:latin typeface="LuloCleanW01-OneBold"/>
              </a:rPr>
              <a:t>OBSERVACIONES PENDIENTES DE SOLVENTAR</a:t>
            </a:r>
            <a:endParaRPr lang="es-ES" sz="2200" dirty="0">
              <a:latin typeface="LuloCleanW01-OneBold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71DCB80-5C8D-0932-949F-88F41A8DB8B3}"/>
              </a:ext>
            </a:extLst>
          </p:cNvPr>
          <p:cNvSpPr txBox="1"/>
          <p:nvPr/>
        </p:nvSpPr>
        <p:spPr>
          <a:xfrm>
            <a:off x="1535430" y="114011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LuloCleanW01-OneBold"/>
              </a:rPr>
              <a:t>AUDITORIAS</a:t>
            </a:r>
            <a:endParaRPr lang="es-ES" dirty="0">
              <a:latin typeface="LuloCleanW01-OneBold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101F405-5D58-69BC-5179-96767F503942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785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63" y="276115"/>
            <a:ext cx="5983605" cy="612645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VOTACIÓN PARA LA APROBACIÓN DE ACUERDOS FISCALIZACIÓN Y AUDITORÍA</a:t>
            </a:r>
            <a:endParaRPr lang="es-E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884C7EE5-C7F9-4779-47FA-6C8D804CF192}"/>
              </a:ext>
            </a:extLst>
          </p:cNvPr>
          <p:cNvGraphicFramePr>
            <a:graphicFrameLocks noGrp="1"/>
          </p:cNvGraphicFramePr>
          <p:nvPr/>
        </p:nvGraphicFramePr>
        <p:xfrm>
          <a:off x="188034" y="1574800"/>
          <a:ext cx="66913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844">
                  <a:extLst>
                    <a:ext uri="{9D8B030D-6E8A-4147-A177-3AD203B41FA5}">
                      <a16:colId xmlns:a16="http://schemas.microsoft.com/office/drawing/2014/main" val="2738196887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518793273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301722824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63969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Responsable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5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8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9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4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3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5745"/>
                  </a:ext>
                </a:extLst>
              </a:tr>
            </a:tbl>
          </a:graphicData>
        </a:graphic>
      </p:graphicFrame>
      <p:pic>
        <p:nvPicPr>
          <p:cNvPr id="36" name="Imagen 35" descr="Imagen que contiene sostener, pelota, mujer&#10;&#10;Descripción generada automáticamente">
            <a:extLst>
              <a:ext uri="{FF2B5EF4-FFF2-40B4-BE49-F238E27FC236}">
                <a16:creationId xmlns:a16="http://schemas.microsoft.com/office/drawing/2014/main" id="{F2C34F87-8CEC-CD7D-6710-C7F26C48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10" y="1334100"/>
            <a:ext cx="4904232" cy="41897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800114D-D3C4-B2DD-30FE-CFCAD332D9B4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6623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8FDD462-E66D-DC5A-B8F0-1F2121E5B7B2}"/>
              </a:ext>
            </a:extLst>
          </p:cNvPr>
          <p:cNvGrpSpPr/>
          <p:nvPr/>
        </p:nvGrpSpPr>
        <p:grpSpPr>
          <a:xfrm>
            <a:off x="1898305" y="1588549"/>
            <a:ext cx="8724817" cy="3772211"/>
            <a:chOff x="1563291" y="2088190"/>
            <a:chExt cx="8724817" cy="3586735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8EB81E98-C0F9-6DCA-909D-310269FA4531}"/>
                </a:ext>
              </a:extLst>
            </p:cNvPr>
            <p:cNvSpPr txBox="1"/>
            <p:nvPr/>
          </p:nvSpPr>
          <p:spPr>
            <a:xfrm>
              <a:off x="1681203" y="2586702"/>
              <a:ext cx="3034328" cy="656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B64926"/>
                  </a:solidFill>
                  <a:effectLst/>
                  <a:uLnTx/>
                  <a:uFillTx/>
                </a:rPr>
                <a:t>4. TRANSPARENCIA E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. .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B64926"/>
                  </a:solidFill>
                  <a:effectLst/>
                  <a:uLnTx/>
                  <a:uFillTx/>
                </a:rPr>
                <a:t>  INTEGRIDAD.</a:t>
              </a: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350C633-A602-9383-A067-8DA06D3DCE9D}"/>
                </a:ext>
              </a:extLst>
            </p:cNvPr>
            <p:cNvSpPr txBox="1"/>
            <p:nvPr/>
          </p:nvSpPr>
          <p:spPr>
            <a:xfrm>
              <a:off x="1563291" y="3543482"/>
              <a:ext cx="3521593" cy="115813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Integridad Institucional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Unidad de Transparencia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Declaración </a:t>
              </a:r>
            </a:p>
          </p:txBody>
        </p:sp>
        <p:sp>
          <p:nvSpPr>
            <p:cNvPr id="48" name="Cube 11">
              <a:extLst>
                <a:ext uri="{FF2B5EF4-FFF2-40B4-BE49-F238E27FC236}">
                  <a16:creationId xmlns:a16="http://schemas.microsoft.com/office/drawing/2014/main" id="{039022D3-80B9-6AD6-A39A-7309CD8E06CF}"/>
                </a:ext>
              </a:extLst>
            </p:cNvPr>
            <p:cNvSpPr/>
            <p:nvPr/>
          </p:nvSpPr>
          <p:spPr>
            <a:xfrm rot="2700000">
              <a:off x="6697991" y="2084809"/>
              <a:ext cx="3586735" cy="3593498"/>
            </a:xfrm>
            <a:prstGeom prst="cube">
              <a:avLst>
                <a:gd name="adj" fmla="val 14635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9BE9EB64-8B37-CBCF-4447-A9B0F2613D00}"/>
                </a:ext>
              </a:extLst>
            </p:cNvPr>
            <p:cNvSpPr txBox="1"/>
            <p:nvPr/>
          </p:nvSpPr>
          <p:spPr>
            <a:xfrm>
              <a:off x="7347398" y="3218322"/>
              <a:ext cx="1612661" cy="12396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kern="0">
                  <a:solidFill>
                    <a:prstClr val="black"/>
                  </a:solidFill>
                </a:rPr>
                <a:t>4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ound Same Side Corner Rectangle 26">
              <a:extLst>
                <a:ext uri="{FF2B5EF4-FFF2-40B4-BE49-F238E27FC236}">
                  <a16:creationId xmlns:a16="http://schemas.microsoft.com/office/drawing/2014/main" id="{AB0A58D1-0507-7EE5-4FC2-BD401BE1DBDE}"/>
                </a:ext>
              </a:extLst>
            </p:cNvPr>
            <p:cNvSpPr/>
            <p:nvPr/>
          </p:nvSpPr>
          <p:spPr>
            <a:xfrm rot="5400000">
              <a:off x="1930218" y="2966707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A6435C1-98BF-9F91-C139-2212EBFE2ABD}"/>
              </a:ext>
            </a:extLst>
          </p:cNvPr>
          <p:cNvSpPr/>
          <p:nvPr/>
        </p:nvSpPr>
        <p:spPr>
          <a:xfrm>
            <a:off x="288773" y="227827"/>
            <a:ext cx="2810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DESAHOGO DE TEMAS</a:t>
            </a:r>
            <a:endParaRPr lang="es-E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6425E7C-C9FF-9F28-AF5B-421F19674F71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3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8DEDE-92C2-401B-C37B-AD2A9DF9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01168"/>
            <a:ext cx="3709035" cy="438912"/>
          </a:xfrm>
        </p:spPr>
        <p:txBody>
          <a:bodyPr>
            <a:normAutofit fontScale="90000"/>
          </a:bodyPr>
          <a:lstStyle/>
          <a:p>
            <a:r>
              <a:rPr kumimoji="0" lang="es-ES" sz="24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UNIDAD DE TRANSPARECIA</a:t>
            </a:r>
            <a:r>
              <a:rPr lang="es-ES" sz="2200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03FD92-31C3-0D85-A084-A3813E65A482}"/>
              </a:ext>
            </a:extLst>
          </p:cNvPr>
          <p:cNvSpPr/>
          <p:nvPr/>
        </p:nvSpPr>
        <p:spPr>
          <a:xfrm>
            <a:off x="1584326" y="1107601"/>
            <a:ext cx="32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LuloCleanW01-OneBold" panose="02010804020200000003"/>
                <a:cs typeface="Calibri" panose="020F0502020204030204" pitchFamily="34" charset="0"/>
              </a:rPr>
              <a:t>INFORME DE SOLICITUDES 2023</a:t>
            </a:r>
            <a:endParaRPr lang="es-ES" b="1" dirty="0">
              <a:latin typeface="LuloCleanW01-OneBold" panose="02010804020200000003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63ED176-1A65-6D72-0C51-9EC3F90A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78972"/>
              </p:ext>
            </p:extLst>
          </p:nvPr>
        </p:nvGraphicFramePr>
        <p:xfrm>
          <a:off x="372884" y="1813326"/>
          <a:ext cx="5390957" cy="27115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2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758">
                <a:tc>
                  <a:txBody>
                    <a:bodyPr/>
                    <a:lstStyle/>
                    <a:p>
                      <a:pPr algn="ctr"/>
                      <a:r>
                        <a:rPr lang="es-MX" sz="1600">
                          <a:latin typeface="LuloCleanW01-OneBold" panose="02010804020200000003"/>
                        </a:rPr>
                        <a:t>CONCEPTO</a:t>
                      </a:r>
                      <a:endParaRPr lang="es-ES" sz="1600">
                        <a:latin typeface="LuloCleanW01-OneBold" panose="020108040202000000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LuloCleanW01-OneBold" panose="02010804020200000003"/>
                        </a:rPr>
                        <a:t>NÚM.</a:t>
                      </a:r>
                      <a:endParaRPr lang="es-ES" sz="1600" dirty="0">
                        <a:latin typeface="LuloCleanW01-OneBold" panose="020108040202000000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r>
                        <a:rPr lang="es-MX" sz="1600">
                          <a:latin typeface="LuloCleanW01-OneBold" panose="02010804020200000003"/>
                        </a:rPr>
                        <a:t>1.</a:t>
                      </a:r>
                      <a:r>
                        <a:rPr lang="es-MX" sz="1600" baseline="0">
                          <a:latin typeface="LuloCleanW01-OneBold" panose="02010804020200000003"/>
                        </a:rPr>
                        <a:t> Solicitudes Recibidas</a:t>
                      </a:r>
                      <a:endParaRPr lang="es-ES" sz="1600">
                        <a:latin typeface="LuloCleanW01-OneBold" panose="020108040202000000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LuloCleanW01-OneBold" panose="02010804020200000003"/>
                        </a:rPr>
                        <a:t>2. Solicitudes competencia</a:t>
                      </a:r>
                      <a:r>
                        <a:rPr lang="es-MX" sz="1600" baseline="0" dirty="0">
                          <a:latin typeface="LuloCleanW01-OneBold" panose="02010804020200000003"/>
                        </a:rPr>
                        <a:t> de la institución</a:t>
                      </a:r>
                      <a:endParaRPr lang="es-ES" sz="1600" dirty="0">
                        <a:latin typeface="LuloCleanW01-OneBold" panose="020108040202000000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r>
                        <a:rPr lang="es-MX" sz="1600">
                          <a:latin typeface="LuloCleanW01-OneBold" panose="02010804020200000003"/>
                        </a:rPr>
                        <a:t>3. Solicitudes declinadas</a:t>
                      </a:r>
                      <a:endParaRPr lang="es-ES" sz="1600">
                        <a:latin typeface="LuloCleanW01-OneBold" panose="020108040202000000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r>
                        <a:rPr lang="es-MX" sz="1600">
                          <a:latin typeface="LuloCleanW01-OneBold" panose="02010804020200000003"/>
                        </a:rPr>
                        <a:t>4. Recursos de revisión</a:t>
                      </a:r>
                      <a:endParaRPr lang="es-ES" sz="1600">
                        <a:latin typeface="LuloCleanW01-OneBold" panose="020108040202000000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60"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LuloCleanW01-OneBold" panose="02010804020200000003"/>
                        </a:rPr>
                        <a:t>5. Solicitudes</a:t>
                      </a:r>
                      <a:r>
                        <a:rPr lang="es-MX" sz="1600" baseline="0" dirty="0">
                          <a:latin typeface="LuloCleanW01-OneBold" panose="02010804020200000003"/>
                        </a:rPr>
                        <a:t> no atendidas y prescritas.</a:t>
                      </a:r>
                      <a:endParaRPr lang="es-ES" sz="1600" dirty="0">
                        <a:latin typeface="LuloCleanW01-OneBold" panose="020108040202000000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3CD7C168-D97B-4E21-E20C-D2D856511559}"/>
              </a:ext>
            </a:extLst>
          </p:cNvPr>
          <p:cNvSpPr/>
          <p:nvPr/>
        </p:nvSpPr>
        <p:spPr>
          <a:xfrm>
            <a:off x="3207324" y="4892047"/>
            <a:ext cx="2792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>
                <a:latin typeface="LuloCleanW01-OneBold" panose="02010804020200000003"/>
                <a:cs typeface="Calibri" panose="020F0502020204030204" pitchFamily="34" charset="0"/>
              </a:rPr>
              <a:t>PORTALES DE TRANSPARENCIA</a:t>
            </a:r>
            <a:endParaRPr lang="es-ES" sz="1600" b="1">
              <a:latin typeface="LuloCleanW01-OneBold" panose="02010804020200000003"/>
              <a:cs typeface="Calibri" panose="020F0502020204030204" pitchFamily="34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C7073D5-233B-02B0-8B94-6814BCCE062A}"/>
              </a:ext>
            </a:extLst>
          </p:cNvPr>
          <p:cNvCxnSpPr/>
          <p:nvPr/>
        </p:nvCxnSpPr>
        <p:spPr>
          <a:xfrm>
            <a:off x="3236976" y="5440680"/>
            <a:ext cx="27249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4 Tabla">
            <a:extLst>
              <a:ext uri="{FF2B5EF4-FFF2-40B4-BE49-F238E27FC236}">
                <a16:creationId xmlns:a16="http://schemas.microsoft.com/office/drawing/2014/main" id="{F5F404AC-E00E-3F2B-5F34-FBCD1155E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11630"/>
              </p:ext>
            </p:extLst>
          </p:nvPr>
        </p:nvGraphicFramePr>
        <p:xfrm>
          <a:off x="6617062" y="3556077"/>
          <a:ext cx="4712353" cy="2478958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93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5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LuloCleanW01-OneBold" panose="02010804020200000003"/>
                        </a:rPr>
                        <a:t>TABLA DE CUMPLIMIENTO</a:t>
                      </a:r>
                      <a:endParaRPr lang="es-MX" sz="14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LuloCleanW01-OneBold" panose="02010804020200000003"/>
                        </a:rPr>
                        <a:t>EVALUACIÓN</a:t>
                      </a:r>
                      <a:endParaRPr lang="es-MX" sz="1200" dirty="0">
                        <a:solidFill>
                          <a:schemeClr val="bg1"/>
                        </a:solidFill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LuloCleanW01-OneBold" panose="02010804020200000003"/>
                        </a:rPr>
                        <a:t>CUMPLIMIENTO</a:t>
                      </a:r>
                      <a:endParaRPr lang="es-MX" sz="1200" dirty="0">
                        <a:solidFill>
                          <a:schemeClr val="bg1"/>
                        </a:solidFill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1200">
                        <a:latin typeface="LuloCleanW01-OneBold" panose="02010804020200000003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LuloCleanW01-OneBold" panose="02010804020200000003"/>
                        </a:rPr>
                        <a:t>LGT</a:t>
                      </a:r>
                      <a:endParaRPr lang="es-MX" sz="1200" dirty="0">
                        <a:solidFill>
                          <a:schemeClr val="bg1"/>
                        </a:solidFill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LuloCleanW01-OneBold" panose="02010804020200000003"/>
                        </a:rPr>
                        <a:t>LTAIPES</a:t>
                      </a:r>
                      <a:endParaRPr lang="es-MX" sz="1200">
                        <a:solidFill>
                          <a:schemeClr val="bg1"/>
                        </a:solidFill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LuloCleanW01-OneBold" panose="02010804020200000003"/>
                        </a:rPr>
                        <a:t>I</a:t>
                      </a:r>
                      <a:endParaRPr lang="es-MX" sz="120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LuloCleanW01-OneBold" panose="02010804020200000003"/>
                        </a:rPr>
                        <a:t>II</a:t>
                      </a:r>
                      <a:endParaRPr lang="es-MX" sz="120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LuloCleanW01-OneBold" panose="02010804020200000003"/>
                        </a:rPr>
                        <a:t>III</a:t>
                      </a:r>
                      <a:endParaRPr lang="es-MX" sz="120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latin typeface="LuloCleanW01-OneBold" panose="02010804020200000003"/>
                        </a:rPr>
                        <a:t>IV</a:t>
                      </a:r>
                      <a:endParaRPr lang="es-MX" sz="1200" b="1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LuloCleanW01-OneBold" panose="02010804020200000003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411D6F4-E100-EE54-DC3D-6807A0DC4599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014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8DEDE-92C2-401B-C37B-AD2A9DF9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01168"/>
            <a:ext cx="3438144" cy="438912"/>
          </a:xfrm>
        </p:spPr>
        <p:txBody>
          <a:bodyPr>
            <a:normAutofit/>
          </a:bodyPr>
          <a:lstStyle/>
          <a:p>
            <a:r>
              <a:rPr lang="es-ES" sz="2200"/>
              <a:t>UNIDAD DE TRANSPARENCIA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03FD92-31C3-0D85-A084-A3813E65A482}"/>
              </a:ext>
            </a:extLst>
          </p:cNvPr>
          <p:cNvSpPr/>
          <p:nvPr/>
        </p:nvSpPr>
        <p:spPr>
          <a:xfrm>
            <a:off x="1584326" y="1107601"/>
            <a:ext cx="215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>
                <a:latin typeface="Calibri" panose="020F0502020204030204" pitchFamily="34" charset="0"/>
                <a:cs typeface="Calibri" panose="020F0502020204030204" pitchFamily="34" charset="0"/>
              </a:rPr>
              <a:t>ETICA E INTEGRIDAD</a:t>
            </a:r>
            <a:endParaRPr lang="es-E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63ED176-1A65-6D72-0C51-9EC3F90A978A}"/>
              </a:ext>
            </a:extLst>
          </p:cNvPr>
          <p:cNvGraphicFramePr>
            <a:graphicFrameLocks noGrp="1"/>
          </p:cNvGraphicFramePr>
          <p:nvPr/>
        </p:nvGraphicFramePr>
        <p:xfrm>
          <a:off x="1014984" y="2048256"/>
          <a:ext cx="9948672" cy="2739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11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528">
                  <a:extLst>
                    <a:ext uri="{9D8B030D-6E8A-4147-A177-3AD203B41FA5}">
                      <a16:colId xmlns:a16="http://schemas.microsoft.com/office/drawing/2014/main" val="1093316717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ACTIVIDAD</a:t>
                      </a:r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CONCEPTO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ACCIÓN ESPECIFICA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60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77A5ADA-8AC9-6A1E-9143-15153ADB145F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628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8DEDE-92C2-401B-C37B-AD2A9DF9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01168"/>
            <a:ext cx="3438144" cy="438912"/>
          </a:xfrm>
        </p:spPr>
        <p:txBody>
          <a:bodyPr>
            <a:normAutofit/>
          </a:bodyPr>
          <a:lstStyle/>
          <a:p>
            <a:r>
              <a:rPr lang="es-ES" sz="2200"/>
              <a:t>UNIDAD DE TRANSPARENCIA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703FD92-31C3-0D85-A084-A3813E65A482}"/>
              </a:ext>
            </a:extLst>
          </p:cNvPr>
          <p:cNvSpPr/>
          <p:nvPr/>
        </p:nvSpPr>
        <p:spPr>
          <a:xfrm>
            <a:off x="1584326" y="1107601"/>
            <a:ext cx="295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>
                <a:latin typeface="Calibri" panose="020F0502020204030204" pitchFamily="34" charset="0"/>
                <a:cs typeface="Calibri" panose="020F0502020204030204" pitchFamily="34" charset="0"/>
              </a:rPr>
              <a:t>DECLARACIÓN PATRIMONIAL</a:t>
            </a:r>
            <a:endParaRPr lang="es-E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370261A-E00D-EB99-A284-B74AD346BF4B}"/>
              </a:ext>
            </a:extLst>
          </p:cNvPr>
          <p:cNvGraphicFramePr>
            <a:graphicFrameLocks noGrp="1"/>
          </p:cNvGraphicFramePr>
          <p:nvPr/>
        </p:nvGraphicFramePr>
        <p:xfrm>
          <a:off x="1812926" y="2225389"/>
          <a:ext cx="7641970" cy="240722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89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89">
                  <a:extLst>
                    <a:ext uri="{9D8B030D-6E8A-4147-A177-3AD203B41FA5}">
                      <a16:colId xmlns:a16="http://schemas.microsoft.com/office/drawing/2014/main" val="2272150456"/>
                    </a:ext>
                  </a:extLst>
                </a:gridCol>
                <a:gridCol w="1818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403">
                <a:tc gridSpan="4">
                  <a:txBody>
                    <a:bodyPr/>
                    <a:lstStyle/>
                    <a:p>
                      <a:r>
                        <a:rPr lang="es-MX" sz="1600">
                          <a:effectLst/>
                          <a:latin typeface="+mn-lt"/>
                        </a:rPr>
                        <a:t>Fecha de Presentación:  </a:t>
                      </a:r>
                      <a:r>
                        <a:rPr lang="es-ES" sz="1600">
                          <a:effectLst/>
                          <a:latin typeface="+mn-lt"/>
                        </a:rPr>
                        <a:t>Durante</a:t>
                      </a:r>
                      <a:r>
                        <a:rPr lang="es-ES" sz="1600" baseline="0">
                          <a:effectLst/>
                          <a:latin typeface="+mn-lt"/>
                        </a:rPr>
                        <a:t> el mes de mayo de 2023</a:t>
                      </a:r>
                      <a:endParaRPr lang="es-ES" sz="160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012">
                <a:tc>
                  <a:txBody>
                    <a:bodyPr/>
                    <a:lstStyle/>
                    <a:p>
                      <a:r>
                        <a:rPr lang="es-MX" sz="1600">
                          <a:effectLst/>
                          <a:latin typeface="+mn-lt"/>
                        </a:rPr>
                        <a:t>Total</a:t>
                      </a:r>
                      <a:r>
                        <a:rPr lang="es-MX" sz="1600" baseline="0">
                          <a:effectLst/>
                          <a:latin typeface="+mn-lt"/>
                        </a:rPr>
                        <a:t> de Servidores Públicos obligados:</a:t>
                      </a:r>
                      <a:endParaRPr lang="es-ES" sz="1600">
                        <a:effectLst/>
                        <a:latin typeface="+mn-lt"/>
                      </a:endParaRPr>
                    </a:p>
                  </a:txBody>
                  <a:tcPr marL="91433" marR="91433"/>
                </a:tc>
                <a:tc gridSpan="2">
                  <a:txBody>
                    <a:bodyPr/>
                    <a:lstStyle/>
                    <a:p>
                      <a:pPr marL="85725" indent="-85725" algn="l">
                        <a:buFontTx/>
                        <a:buChar char="-"/>
                      </a:pPr>
                      <a:r>
                        <a:rPr lang="es-ES" sz="1600">
                          <a:effectLst/>
                          <a:latin typeface="+mn-lt"/>
                        </a:rPr>
                        <a:t>Todo el Personal  tanto:</a:t>
                      </a:r>
                    </a:p>
                    <a:p>
                      <a:pPr marL="85725" indent="-85725" algn="l">
                        <a:buFontTx/>
                        <a:buChar char="-"/>
                      </a:pPr>
                      <a:r>
                        <a:rPr lang="es-ES" sz="1600">
                          <a:effectLst/>
                          <a:latin typeface="+mn-lt"/>
                        </a:rPr>
                        <a:t>Directivo</a:t>
                      </a:r>
                    </a:p>
                    <a:p>
                      <a:pPr marL="85725" indent="-85725" algn="l">
                        <a:buFontTx/>
                        <a:buChar char="-"/>
                      </a:pPr>
                      <a:r>
                        <a:rPr lang="es-ES" sz="1600">
                          <a:effectLst/>
                          <a:latin typeface="+mn-lt"/>
                        </a:rPr>
                        <a:t>Operativo</a:t>
                      </a:r>
                    </a:p>
                  </a:txBody>
                  <a:tcPr marL="91433" marR="91433"/>
                </a:tc>
                <a:tc hMerge="1">
                  <a:txBody>
                    <a:bodyPr/>
                    <a:lstStyle/>
                    <a:p>
                      <a:pPr marL="85725" indent="-85725" algn="l">
                        <a:buFontTx/>
                        <a:buChar char="-"/>
                      </a:pPr>
                      <a:r>
                        <a:rPr lang="es-ES" sz="1400">
                          <a:effectLst/>
                        </a:rPr>
                        <a:t>Todo el Personal </a:t>
                      </a:r>
                    </a:p>
                    <a:p>
                      <a:pPr marL="85725" indent="-85725" algn="l">
                        <a:buFontTx/>
                        <a:buChar char="-"/>
                      </a:pPr>
                      <a:r>
                        <a:rPr lang="es-ES" sz="1400">
                          <a:effectLst/>
                        </a:rPr>
                        <a:t>Directivo</a:t>
                      </a:r>
                    </a:p>
                    <a:p>
                      <a:pPr marL="85725" indent="-85725" algn="l">
                        <a:buFontTx/>
                        <a:buChar char="-"/>
                      </a:pPr>
                      <a:r>
                        <a:rPr lang="es-ES" sz="1400">
                          <a:effectLst/>
                        </a:rPr>
                        <a:t>Operativo</a:t>
                      </a:r>
                      <a:endParaRPr lang="es-E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MX" sz="1600">
                          <a:effectLst/>
                          <a:latin typeface="+mn-lt"/>
                        </a:rPr>
                        <a:t>44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es-MX" sz="1600">
                        <a:effectLst/>
                        <a:latin typeface="+mn-lt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es-MX" sz="160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403">
                <a:tc gridSpan="3">
                  <a:txBody>
                    <a:bodyPr/>
                    <a:lstStyle/>
                    <a:p>
                      <a:r>
                        <a:rPr lang="es-ES" sz="1600">
                          <a:effectLst/>
                          <a:latin typeface="+mn-lt"/>
                        </a:rPr>
                        <a:t>Declaraciones presentadas 2021                                                                                </a:t>
                      </a:r>
                    </a:p>
                  </a:txBody>
                  <a:tcPr marL="91433" marR="91433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s-ES" sz="1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ES" sz="16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403">
                <a:tc gridSpan="2">
                  <a:txBody>
                    <a:bodyPr/>
                    <a:lstStyle/>
                    <a:p>
                      <a:r>
                        <a:rPr lang="es-ES" sz="1600">
                          <a:effectLst/>
                          <a:latin typeface="+mn-lt"/>
                        </a:rPr>
                        <a:t>Declaraciones</a:t>
                      </a:r>
                      <a:r>
                        <a:rPr lang="es-ES" sz="1600" baseline="0">
                          <a:effectLst/>
                          <a:latin typeface="+mn-lt"/>
                        </a:rPr>
                        <a:t> pendientes de presentar:</a:t>
                      </a:r>
                      <a:endParaRPr lang="es-ES" sz="1600">
                        <a:effectLst/>
                        <a:latin typeface="+mn-lt"/>
                      </a:endParaRPr>
                    </a:p>
                  </a:txBody>
                  <a:tcPr marL="91433" marR="91433"/>
                </a:tc>
                <a:tc hMerge="1">
                  <a:txBody>
                    <a:bodyPr/>
                    <a:lstStyle/>
                    <a:p>
                      <a:endParaRPr lang="es-E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s-MX" sz="1600" baseline="0">
                        <a:effectLst/>
                        <a:latin typeface="+mn-lt"/>
                      </a:endParaRPr>
                    </a:p>
                  </a:txBody>
                  <a:tcPr marL="91433" marR="91433"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s-MX" sz="160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433" marR="914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AD96768-6317-5447-06E6-1E10651B01D5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0016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63" y="276115"/>
            <a:ext cx="5983605" cy="612645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es-ES" sz="2200">
                <a:solidFill>
                  <a:schemeClr val="accent2">
                    <a:lumMod val="50000"/>
                  </a:schemeClr>
                </a:solidFill>
              </a:rPr>
              <a:t>VOTACIÓN PARA LA APROBACIÓN DE ACUERDOS</a:t>
            </a:r>
            <a:br>
              <a:rPr lang="es-ES" sz="220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200">
                <a:solidFill>
                  <a:schemeClr val="accent2">
                    <a:lumMod val="50000"/>
                  </a:schemeClr>
                </a:solidFill>
              </a:rPr>
              <a:t>TRANSPARENCIA E INTEGRIDAD.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884C7EE5-C7F9-4779-47FA-6C8D804CF192}"/>
              </a:ext>
            </a:extLst>
          </p:cNvPr>
          <p:cNvGraphicFramePr>
            <a:graphicFrameLocks noGrp="1"/>
          </p:cNvGraphicFramePr>
          <p:nvPr/>
        </p:nvGraphicFramePr>
        <p:xfrm>
          <a:off x="188034" y="1574800"/>
          <a:ext cx="669137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844">
                  <a:extLst>
                    <a:ext uri="{9D8B030D-6E8A-4147-A177-3AD203B41FA5}">
                      <a16:colId xmlns:a16="http://schemas.microsoft.com/office/drawing/2014/main" val="2738196887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518793273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301722824"/>
                    </a:ext>
                  </a:extLst>
                </a:gridCol>
                <a:gridCol w="1672844">
                  <a:extLst>
                    <a:ext uri="{9D8B030D-6E8A-4147-A177-3AD203B41FA5}">
                      <a16:colId xmlns:a16="http://schemas.microsoft.com/office/drawing/2014/main" val="1639696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No.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Acuerdo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Responsable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3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8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69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5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8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39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46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3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5745"/>
                  </a:ext>
                </a:extLst>
              </a:tr>
            </a:tbl>
          </a:graphicData>
        </a:graphic>
      </p:graphicFrame>
      <p:pic>
        <p:nvPicPr>
          <p:cNvPr id="36" name="Imagen 35" descr="Imagen que contiene sostener, pelota, mujer&#10;&#10;Descripción generada automáticamente">
            <a:extLst>
              <a:ext uri="{FF2B5EF4-FFF2-40B4-BE49-F238E27FC236}">
                <a16:creationId xmlns:a16="http://schemas.microsoft.com/office/drawing/2014/main" id="{F2C34F87-8CEC-CD7D-6710-C7F26C48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10" y="1334100"/>
            <a:ext cx="4904232" cy="41897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F08627-A904-F644-A474-6EEFFC593347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05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56">
            <a:extLst>
              <a:ext uri="{FF2B5EF4-FFF2-40B4-BE49-F238E27FC236}">
                <a16:creationId xmlns:a16="http://schemas.microsoft.com/office/drawing/2014/main" id="{103AE6D1-072C-1239-4DD0-8620FAAEA694}"/>
              </a:ext>
            </a:extLst>
          </p:cNvPr>
          <p:cNvGrpSpPr/>
          <p:nvPr/>
        </p:nvGrpSpPr>
        <p:grpSpPr>
          <a:xfrm>
            <a:off x="1028219" y="1338597"/>
            <a:ext cx="10135561" cy="4684719"/>
            <a:chOff x="929888" y="1351916"/>
            <a:chExt cx="10135561" cy="4684719"/>
          </a:xfrm>
        </p:grpSpPr>
        <p:cxnSp>
          <p:nvCxnSpPr>
            <p:cNvPr id="58" name="Straight Connector 5">
              <a:extLst>
                <a:ext uri="{FF2B5EF4-FFF2-40B4-BE49-F238E27FC236}">
                  <a16:creationId xmlns:a16="http://schemas.microsoft.com/office/drawing/2014/main" id="{9593B3BC-CBCF-00F3-6902-4F01BE3DD6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7247" y="2826168"/>
              <a:ext cx="10878" cy="280541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7">
              <a:extLst>
                <a:ext uri="{FF2B5EF4-FFF2-40B4-BE49-F238E27FC236}">
                  <a16:creationId xmlns:a16="http://schemas.microsoft.com/office/drawing/2014/main" id="{2307B6B3-5C02-3907-A910-9542714394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18594" y="2826168"/>
              <a:ext cx="12840" cy="35129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8">
              <a:extLst>
                <a:ext uri="{FF2B5EF4-FFF2-40B4-BE49-F238E27FC236}">
                  <a16:creationId xmlns:a16="http://schemas.microsoft.com/office/drawing/2014/main" id="{798306F5-93C4-4D87-A49C-165178E9B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4961" y="2787694"/>
              <a:ext cx="0" cy="198299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10">
              <a:extLst>
                <a:ext uri="{FF2B5EF4-FFF2-40B4-BE49-F238E27FC236}">
                  <a16:creationId xmlns:a16="http://schemas.microsoft.com/office/drawing/2014/main" id="{5DF4A54F-1E7A-167C-8933-0DCC6FB9DA74}"/>
                </a:ext>
              </a:extLst>
            </p:cNvPr>
            <p:cNvCxnSpPr>
              <a:cxnSpLocks/>
              <a:stCxn id="98" idx="0"/>
            </p:cNvCxnSpPr>
            <p:nvPr/>
          </p:nvCxnSpPr>
          <p:spPr>
            <a:xfrm flipV="1">
              <a:off x="2406048" y="2142682"/>
              <a:ext cx="0" cy="25989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11">
              <a:extLst>
                <a:ext uri="{FF2B5EF4-FFF2-40B4-BE49-F238E27FC236}">
                  <a16:creationId xmlns:a16="http://schemas.microsoft.com/office/drawing/2014/main" id="{23F4083B-982A-2A60-29FE-18D01F734002}"/>
                </a:ext>
              </a:extLst>
            </p:cNvPr>
            <p:cNvCxnSpPr/>
            <p:nvPr/>
          </p:nvCxnSpPr>
          <p:spPr>
            <a:xfrm flipV="1">
              <a:off x="5739704" y="2142682"/>
              <a:ext cx="0" cy="25989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13">
              <a:extLst>
                <a:ext uri="{FF2B5EF4-FFF2-40B4-BE49-F238E27FC236}">
                  <a16:creationId xmlns:a16="http://schemas.microsoft.com/office/drawing/2014/main" id="{EDA6300E-7FEE-372D-92A3-56671DF81F0B}"/>
                </a:ext>
              </a:extLst>
            </p:cNvPr>
            <p:cNvCxnSpPr/>
            <p:nvPr/>
          </p:nvCxnSpPr>
          <p:spPr>
            <a:xfrm flipV="1">
              <a:off x="9427242" y="2142682"/>
              <a:ext cx="0" cy="25989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4" name="Straight Connector 15">
              <a:extLst>
                <a:ext uri="{FF2B5EF4-FFF2-40B4-BE49-F238E27FC236}">
                  <a16:creationId xmlns:a16="http://schemas.microsoft.com/office/drawing/2014/main" id="{DFF1C989-04AC-3F24-0EF4-8C8DA94F2FC7}"/>
                </a:ext>
              </a:extLst>
            </p:cNvPr>
            <p:cNvCxnSpPr>
              <a:cxnSpLocks/>
            </p:cNvCxnSpPr>
            <p:nvPr/>
          </p:nvCxnSpPr>
          <p:spPr>
            <a:xfrm>
              <a:off x="2375291" y="2142682"/>
              <a:ext cx="705195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17">
              <a:extLst>
                <a:ext uri="{FF2B5EF4-FFF2-40B4-BE49-F238E27FC236}">
                  <a16:creationId xmlns:a16="http://schemas.microsoft.com/office/drawing/2014/main" id="{E1CEA51C-9F22-34EB-0DEB-50979CAC7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7533" y="4515204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18">
              <a:extLst>
                <a:ext uri="{FF2B5EF4-FFF2-40B4-BE49-F238E27FC236}">
                  <a16:creationId xmlns:a16="http://schemas.microsoft.com/office/drawing/2014/main" id="{4679F47D-F8F6-6C34-4D21-8D714B0B0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8306" y="5115088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19">
              <a:extLst>
                <a:ext uri="{FF2B5EF4-FFF2-40B4-BE49-F238E27FC236}">
                  <a16:creationId xmlns:a16="http://schemas.microsoft.com/office/drawing/2014/main" id="{42272747-DB6B-2099-EE6B-29BDBD349D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1271" y="3185389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20">
              <a:extLst>
                <a:ext uri="{FF2B5EF4-FFF2-40B4-BE49-F238E27FC236}">
                  <a16:creationId xmlns:a16="http://schemas.microsoft.com/office/drawing/2014/main" id="{3F213E2F-0DEE-8E16-3881-E0617D9132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4124" y="3970432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9" name="Straight Connector 21">
              <a:extLst>
                <a:ext uri="{FF2B5EF4-FFF2-40B4-BE49-F238E27FC236}">
                  <a16:creationId xmlns:a16="http://schemas.microsoft.com/office/drawing/2014/main" id="{D2EC4CCD-F11D-E30D-B0E2-4A7A4F306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6333" y="3177468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0" name="Straight Connector 22">
              <a:extLst>
                <a:ext uri="{FF2B5EF4-FFF2-40B4-BE49-F238E27FC236}">
                  <a16:creationId xmlns:a16="http://schemas.microsoft.com/office/drawing/2014/main" id="{1DA1931A-65FA-7E0B-83E8-36B7175E8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9791" y="3182374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23">
              <a:extLst>
                <a:ext uri="{FF2B5EF4-FFF2-40B4-BE49-F238E27FC236}">
                  <a16:creationId xmlns:a16="http://schemas.microsoft.com/office/drawing/2014/main" id="{778CC2DA-D282-54C3-420E-D46ABE5D7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2088" y="3657339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24">
              <a:extLst>
                <a:ext uri="{FF2B5EF4-FFF2-40B4-BE49-F238E27FC236}">
                  <a16:creationId xmlns:a16="http://schemas.microsoft.com/office/drawing/2014/main" id="{445C7ED6-3746-B7E6-D7ED-087E2E4D0B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8306" y="5610403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3" name="Group 27">
              <a:extLst>
                <a:ext uri="{FF2B5EF4-FFF2-40B4-BE49-F238E27FC236}">
                  <a16:creationId xmlns:a16="http://schemas.microsoft.com/office/drawing/2014/main" id="{B6D6CF66-2B8B-8A6B-D72D-6DAF28FA8749}"/>
                </a:ext>
              </a:extLst>
            </p:cNvPr>
            <p:cNvGrpSpPr/>
            <p:nvPr/>
          </p:nvGrpSpPr>
          <p:grpSpPr>
            <a:xfrm>
              <a:off x="4290787" y="1351916"/>
              <a:ext cx="3042159" cy="1320989"/>
              <a:chOff x="3464194" y="1316692"/>
              <a:chExt cx="1337781" cy="1524234"/>
            </a:xfrm>
          </p:grpSpPr>
          <p:sp>
            <p:nvSpPr>
              <p:cNvPr id="106" name="Rounded Rectangle 76">
                <a:extLst>
                  <a:ext uri="{FF2B5EF4-FFF2-40B4-BE49-F238E27FC236}">
                    <a16:creationId xmlns:a16="http://schemas.microsoft.com/office/drawing/2014/main" id="{E02B176B-4B3B-196A-CB07-8B6CEA4DA0C6}"/>
                  </a:ext>
                </a:extLst>
              </p:cNvPr>
              <p:cNvSpPr/>
              <p:nvPr/>
            </p:nvSpPr>
            <p:spPr>
              <a:xfrm>
                <a:off x="3464194" y="1316692"/>
                <a:ext cx="1301446" cy="6446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000">
                    <a:srgbClr val="B22600"/>
                  </a:gs>
                  <a:gs pos="50000">
                    <a:srgbClr val="E84C22"/>
                  </a:gs>
                  <a:gs pos="94000">
                    <a:srgbClr val="B22600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7" name="TextBox 77">
                <a:extLst>
                  <a:ext uri="{FF2B5EF4-FFF2-40B4-BE49-F238E27FC236}">
                    <a16:creationId xmlns:a16="http://schemas.microsoft.com/office/drawing/2014/main" id="{7285A02F-EE56-AD41-0FC1-91B8F6E279B2}"/>
                  </a:ext>
                </a:extLst>
              </p:cNvPr>
              <p:cNvSpPr txBox="1"/>
              <p:nvPr/>
            </p:nvSpPr>
            <p:spPr>
              <a:xfrm>
                <a:off x="3528321" y="1337688"/>
                <a:ext cx="1273654" cy="150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PRESIDENTE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900" b="1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</a:prst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Titular de la Institución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" name="Group 29">
              <a:extLst>
                <a:ext uri="{FF2B5EF4-FFF2-40B4-BE49-F238E27FC236}">
                  <a16:creationId xmlns:a16="http://schemas.microsoft.com/office/drawing/2014/main" id="{37836CAE-27C0-7B03-47B1-658A1AB40753}"/>
                </a:ext>
              </a:extLst>
            </p:cNvPr>
            <p:cNvGrpSpPr/>
            <p:nvPr/>
          </p:nvGrpSpPr>
          <p:grpSpPr>
            <a:xfrm>
              <a:off x="4288147" y="2402569"/>
              <a:ext cx="2952319" cy="461755"/>
              <a:chOff x="4751999" y="1440000"/>
              <a:chExt cx="1728002" cy="532800"/>
            </a:xfrm>
          </p:grpSpPr>
          <p:sp>
            <p:nvSpPr>
              <p:cNvPr id="104" name="Rounded Rectangle 72">
                <a:extLst>
                  <a:ext uri="{FF2B5EF4-FFF2-40B4-BE49-F238E27FC236}">
                    <a16:creationId xmlns:a16="http://schemas.microsoft.com/office/drawing/2014/main" id="{43C5DD76-0F2A-248F-5FFB-B93670A1DE9D}"/>
                  </a:ext>
                </a:extLst>
              </p:cNvPr>
              <p:cNvSpPr/>
              <p:nvPr/>
            </p:nvSpPr>
            <p:spPr>
              <a:xfrm>
                <a:off x="4752000" y="1440000"/>
                <a:ext cx="1728000" cy="532800"/>
              </a:xfrm>
              <a:prstGeom prst="roundRect">
                <a:avLst>
                  <a:gd name="adj" fmla="val 50000"/>
                </a:avLst>
              </a:prstGeom>
              <a:solidFill>
                <a:srgbClr val="FFB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5" name="TextBox 73">
                <a:extLst>
                  <a:ext uri="{FF2B5EF4-FFF2-40B4-BE49-F238E27FC236}">
                    <a16:creationId xmlns:a16="http://schemas.microsoft.com/office/drawing/2014/main" id="{F4AD7669-C710-30E9-CB48-27B690413B67}"/>
                  </a:ext>
                </a:extLst>
              </p:cNvPr>
              <p:cNvSpPr txBox="1"/>
              <p:nvPr/>
            </p:nvSpPr>
            <p:spPr>
              <a:xfrm>
                <a:off x="4751999" y="1493884"/>
                <a:ext cx="1728002" cy="39427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VOCALES</a:t>
                </a:r>
              </a:p>
            </p:txBody>
          </p:sp>
        </p:grpSp>
        <p:sp>
          <p:nvSpPr>
            <p:cNvPr id="75" name="Rounded Rectangle 70">
              <a:extLst>
                <a:ext uri="{FF2B5EF4-FFF2-40B4-BE49-F238E27FC236}">
                  <a16:creationId xmlns:a16="http://schemas.microsoft.com/office/drawing/2014/main" id="{93277E10-84FD-6F72-64D9-F2B4E1A7DC0D}"/>
                </a:ext>
              </a:extLst>
            </p:cNvPr>
            <p:cNvSpPr/>
            <p:nvPr/>
          </p:nvSpPr>
          <p:spPr>
            <a:xfrm>
              <a:off x="8003847" y="2394503"/>
              <a:ext cx="2952317" cy="461755"/>
            </a:xfrm>
            <a:prstGeom prst="roundRect">
              <a:avLst>
                <a:gd name="adj" fmla="val 50000"/>
              </a:avLst>
            </a:prstGeom>
            <a:solidFill>
              <a:srgbClr val="FF84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76" name="Group 32">
              <a:extLst>
                <a:ext uri="{FF2B5EF4-FFF2-40B4-BE49-F238E27FC236}">
                  <a16:creationId xmlns:a16="http://schemas.microsoft.com/office/drawing/2014/main" id="{2E283058-72DA-7F80-1D66-2A75A576F7A5}"/>
                </a:ext>
              </a:extLst>
            </p:cNvPr>
            <p:cNvGrpSpPr/>
            <p:nvPr/>
          </p:nvGrpSpPr>
          <p:grpSpPr>
            <a:xfrm>
              <a:off x="4988836" y="2941983"/>
              <a:ext cx="2289071" cy="714975"/>
              <a:chOff x="4765654" y="1147298"/>
              <a:chExt cx="1739207" cy="824973"/>
            </a:xfrm>
          </p:grpSpPr>
          <p:sp>
            <p:nvSpPr>
              <p:cNvPr id="102" name="Rounded Rectangle 66">
                <a:extLst>
                  <a:ext uri="{FF2B5EF4-FFF2-40B4-BE49-F238E27FC236}">
                    <a16:creationId xmlns:a16="http://schemas.microsoft.com/office/drawing/2014/main" id="{DD73745B-C51D-05FA-24AE-1731274B8565}"/>
                  </a:ext>
                </a:extLst>
              </p:cNvPr>
              <p:cNvSpPr/>
              <p:nvPr/>
            </p:nvSpPr>
            <p:spPr>
              <a:xfrm>
                <a:off x="4765654" y="1147298"/>
                <a:ext cx="1718250" cy="824973"/>
              </a:xfrm>
              <a:prstGeom prst="roundRect">
                <a:avLst>
                  <a:gd name="adj" fmla="val 50000"/>
                </a:avLst>
              </a:prstGeom>
              <a:solidFill>
                <a:srgbClr val="FFB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3" name="TextBox 67">
                <a:extLst>
                  <a:ext uri="{FF2B5EF4-FFF2-40B4-BE49-F238E27FC236}">
                    <a16:creationId xmlns:a16="http://schemas.microsoft.com/office/drawing/2014/main" id="{0AEB7367-608B-38A4-1186-9ADBCC1DB8FB}"/>
                  </a:ext>
                </a:extLst>
              </p:cNvPr>
              <p:cNvSpPr txBox="1"/>
              <p:nvPr/>
            </p:nvSpPr>
            <p:spPr>
              <a:xfrm>
                <a:off x="4776862" y="1251844"/>
                <a:ext cx="1727999" cy="51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</a:prst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Titular Dirección General de Programación y Presupuesto (Dependencias</a:t>
                </a:r>
                <a:r>
                  <a:rPr kumimoji="0" lang="es-MX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</a:prst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77" name="Rounded Rectangle 64">
              <a:extLst>
                <a:ext uri="{FF2B5EF4-FFF2-40B4-BE49-F238E27FC236}">
                  <a16:creationId xmlns:a16="http://schemas.microsoft.com/office/drawing/2014/main" id="{87F02973-3A01-509C-59B2-52022D2059CD}"/>
                </a:ext>
              </a:extLst>
            </p:cNvPr>
            <p:cNvSpPr/>
            <p:nvPr/>
          </p:nvSpPr>
          <p:spPr>
            <a:xfrm>
              <a:off x="8791127" y="2950265"/>
              <a:ext cx="2274322" cy="461756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Rounded Rectangle 62">
              <a:extLst>
                <a:ext uri="{FF2B5EF4-FFF2-40B4-BE49-F238E27FC236}">
                  <a16:creationId xmlns:a16="http://schemas.microsoft.com/office/drawing/2014/main" id="{FE002157-FD92-688D-4DD2-599215500A42}"/>
                </a:ext>
              </a:extLst>
            </p:cNvPr>
            <p:cNvSpPr/>
            <p:nvPr/>
          </p:nvSpPr>
          <p:spPr>
            <a:xfrm>
              <a:off x="4995048" y="4301856"/>
              <a:ext cx="2274321" cy="461756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Rounded Rectangle 60">
              <a:extLst>
                <a:ext uri="{FF2B5EF4-FFF2-40B4-BE49-F238E27FC236}">
                  <a16:creationId xmlns:a16="http://schemas.microsoft.com/office/drawing/2014/main" id="{85F376A0-96D1-ABE0-0843-6835E74C09BE}"/>
                </a:ext>
              </a:extLst>
            </p:cNvPr>
            <p:cNvSpPr/>
            <p:nvPr/>
          </p:nvSpPr>
          <p:spPr>
            <a:xfrm>
              <a:off x="4955650" y="3742286"/>
              <a:ext cx="2277825" cy="461759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Rounded Rectangle 58">
              <a:extLst>
                <a:ext uri="{FF2B5EF4-FFF2-40B4-BE49-F238E27FC236}">
                  <a16:creationId xmlns:a16="http://schemas.microsoft.com/office/drawing/2014/main" id="{23CE7BB3-89B5-21E8-471A-499850CFF2A1}"/>
                </a:ext>
              </a:extLst>
            </p:cNvPr>
            <p:cNvSpPr/>
            <p:nvPr/>
          </p:nvSpPr>
          <p:spPr>
            <a:xfrm>
              <a:off x="8791127" y="3475928"/>
              <a:ext cx="2274322" cy="461757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1" name="Group 37">
              <a:extLst>
                <a:ext uri="{FF2B5EF4-FFF2-40B4-BE49-F238E27FC236}">
                  <a16:creationId xmlns:a16="http://schemas.microsoft.com/office/drawing/2014/main" id="{3FA21B5D-A130-EE3F-966B-E1ED36487021}"/>
                </a:ext>
              </a:extLst>
            </p:cNvPr>
            <p:cNvGrpSpPr/>
            <p:nvPr/>
          </p:nvGrpSpPr>
          <p:grpSpPr>
            <a:xfrm>
              <a:off x="4979156" y="4869691"/>
              <a:ext cx="2284002" cy="461757"/>
              <a:chOff x="2159999" y="1541409"/>
              <a:chExt cx="1735355" cy="532800"/>
            </a:xfrm>
          </p:grpSpPr>
          <p:sp>
            <p:nvSpPr>
              <p:cNvPr id="100" name="Rounded Rectangle 56">
                <a:extLst>
                  <a:ext uri="{FF2B5EF4-FFF2-40B4-BE49-F238E27FC236}">
                    <a16:creationId xmlns:a16="http://schemas.microsoft.com/office/drawing/2014/main" id="{13D1E9A6-C7BA-CE78-80B4-5C6DC1022167}"/>
                  </a:ext>
                </a:extLst>
              </p:cNvPr>
              <p:cNvSpPr/>
              <p:nvPr/>
            </p:nvSpPr>
            <p:spPr>
              <a:xfrm>
                <a:off x="2159999" y="1541409"/>
                <a:ext cx="1727999" cy="532800"/>
              </a:xfrm>
              <a:prstGeom prst="roundRect">
                <a:avLst>
                  <a:gd name="adj" fmla="val 50000"/>
                </a:avLst>
              </a:prstGeom>
              <a:solidFill>
                <a:srgbClr val="FFBD47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01" name="TextBox 57">
                <a:extLst>
                  <a:ext uri="{FF2B5EF4-FFF2-40B4-BE49-F238E27FC236}">
                    <a16:creationId xmlns:a16="http://schemas.microsoft.com/office/drawing/2014/main" id="{74AAD069-F2B7-272D-456B-FCA91E8CFC1C}"/>
                  </a:ext>
                </a:extLst>
              </p:cNvPr>
              <p:cNvSpPr txBox="1"/>
              <p:nvPr/>
            </p:nvSpPr>
            <p:spPr>
              <a:xfrm>
                <a:off x="2167352" y="1618628"/>
                <a:ext cx="1728002" cy="426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</a:prstClr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Titular de la Dirección General de Tecnologías de Información</a:t>
                </a:r>
              </a:p>
            </p:txBody>
          </p:sp>
        </p:grpSp>
        <p:sp>
          <p:nvSpPr>
            <p:cNvPr id="82" name="Rounded Rectangle 54">
              <a:extLst>
                <a:ext uri="{FF2B5EF4-FFF2-40B4-BE49-F238E27FC236}">
                  <a16:creationId xmlns:a16="http://schemas.microsoft.com/office/drawing/2014/main" id="{E5F457A1-DEF9-1220-CB8C-7483C61CD4AF}"/>
                </a:ext>
              </a:extLst>
            </p:cNvPr>
            <p:cNvSpPr/>
            <p:nvPr/>
          </p:nvSpPr>
          <p:spPr>
            <a:xfrm>
              <a:off x="8780901" y="3999738"/>
              <a:ext cx="2274321" cy="461757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DGDA</a:t>
              </a:r>
            </a:p>
          </p:txBody>
        </p:sp>
        <p:grpSp>
          <p:nvGrpSpPr>
            <p:cNvPr id="83" name="Group 39">
              <a:extLst>
                <a:ext uri="{FF2B5EF4-FFF2-40B4-BE49-F238E27FC236}">
                  <a16:creationId xmlns:a16="http://schemas.microsoft.com/office/drawing/2014/main" id="{EBE4E023-9029-E1D2-A063-00E462645593}"/>
                </a:ext>
              </a:extLst>
            </p:cNvPr>
            <p:cNvGrpSpPr/>
            <p:nvPr/>
          </p:nvGrpSpPr>
          <p:grpSpPr>
            <a:xfrm>
              <a:off x="929888" y="2402569"/>
              <a:ext cx="2952317" cy="461755"/>
              <a:chOff x="4751999" y="1440000"/>
              <a:chExt cx="1728001" cy="532800"/>
            </a:xfrm>
          </p:grpSpPr>
          <p:sp>
            <p:nvSpPr>
              <p:cNvPr id="98" name="Rounded Rectangle 52">
                <a:extLst>
                  <a:ext uri="{FF2B5EF4-FFF2-40B4-BE49-F238E27FC236}">
                    <a16:creationId xmlns:a16="http://schemas.microsoft.com/office/drawing/2014/main" id="{937A8489-69A9-A2FF-3AFC-B9CDD0F8DE10}"/>
                  </a:ext>
                </a:extLst>
              </p:cNvPr>
              <p:cNvSpPr/>
              <p:nvPr/>
            </p:nvSpPr>
            <p:spPr>
              <a:xfrm>
                <a:off x="4752000" y="1440000"/>
                <a:ext cx="1728000" cy="532800"/>
              </a:xfrm>
              <a:prstGeom prst="roundRect">
                <a:avLst>
                  <a:gd name="adj" fmla="val 50000"/>
                </a:avLst>
              </a:prstGeom>
              <a:solidFill>
                <a:srgbClr val="E84C2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9" name="TextBox 53">
                <a:extLst>
                  <a:ext uri="{FF2B5EF4-FFF2-40B4-BE49-F238E27FC236}">
                    <a16:creationId xmlns:a16="http://schemas.microsoft.com/office/drawing/2014/main" id="{A254AC5E-3062-5B73-2ECA-E7269B5B433A}"/>
                  </a:ext>
                </a:extLst>
              </p:cNvPr>
              <p:cNvSpPr txBox="1"/>
              <p:nvPr/>
            </p:nvSpPr>
            <p:spPr>
              <a:xfrm>
                <a:off x="4751999" y="1493886"/>
                <a:ext cx="1724019" cy="39427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VOCAL EJECUTIVO</a:t>
                </a:r>
              </a:p>
            </p:txBody>
          </p:sp>
        </p:grpSp>
        <p:grpSp>
          <p:nvGrpSpPr>
            <p:cNvPr id="84" name="Group 40">
              <a:extLst>
                <a:ext uri="{FF2B5EF4-FFF2-40B4-BE49-F238E27FC236}">
                  <a16:creationId xmlns:a16="http://schemas.microsoft.com/office/drawing/2014/main" id="{AD009DC9-8F25-1017-E26B-6A0A75A119CD}"/>
                </a:ext>
              </a:extLst>
            </p:cNvPr>
            <p:cNvGrpSpPr/>
            <p:nvPr/>
          </p:nvGrpSpPr>
          <p:grpSpPr>
            <a:xfrm>
              <a:off x="1650223" y="2946590"/>
              <a:ext cx="2286248" cy="461757"/>
              <a:chOff x="4780578" y="1152618"/>
              <a:chExt cx="1737062" cy="532800"/>
            </a:xfrm>
          </p:grpSpPr>
          <p:sp>
            <p:nvSpPr>
              <p:cNvPr id="96" name="Rounded Rectangle 50">
                <a:extLst>
                  <a:ext uri="{FF2B5EF4-FFF2-40B4-BE49-F238E27FC236}">
                    <a16:creationId xmlns:a16="http://schemas.microsoft.com/office/drawing/2014/main" id="{D3A05399-03F0-9DDE-17AA-1DE6BB09C943}"/>
                  </a:ext>
                </a:extLst>
              </p:cNvPr>
              <p:cNvSpPr/>
              <p:nvPr/>
            </p:nvSpPr>
            <p:spPr>
              <a:xfrm>
                <a:off x="4780578" y="1152618"/>
                <a:ext cx="1728000" cy="532800"/>
              </a:xfrm>
              <a:prstGeom prst="roundRect">
                <a:avLst>
                  <a:gd name="adj" fmla="val 50000"/>
                </a:avLst>
              </a:prstGeom>
              <a:solidFill>
                <a:srgbClr val="CC9900">
                  <a:lumMod val="20000"/>
                  <a:lumOff val="8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7" name="TextBox 51">
                <a:extLst>
                  <a:ext uri="{FF2B5EF4-FFF2-40B4-BE49-F238E27FC236}">
                    <a16:creationId xmlns:a16="http://schemas.microsoft.com/office/drawing/2014/main" id="{C9D56D80-D410-9646-AE0F-8E95C52C2148}"/>
                  </a:ext>
                </a:extLst>
              </p:cNvPr>
              <p:cNvSpPr txBox="1"/>
              <p:nvPr/>
            </p:nvSpPr>
            <p:spPr>
              <a:xfrm>
                <a:off x="4789638" y="1253277"/>
                <a:ext cx="1728002" cy="291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Titular del OIC</a:t>
                </a:r>
              </a:p>
            </p:txBody>
          </p:sp>
        </p:grpSp>
        <p:sp>
          <p:nvSpPr>
            <p:cNvPr id="85" name="Rounded Rectangle 48">
              <a:extLst>
                <a:ext uri="{FF2B5EF4-FFF2-40B4-BE49-F238E27FC236}">
                  <a16:creationId xmlns:a16="http://schemas.microsoft.com/office/drawing/2014/main" id="{050C41EB-0A53-3B14-179B-2A65E46DF0B8}"/>
                </a:ext>
              </a:extLst>
            </p:cNvPr>
            <p:cNvSpPr/>
            <p:nvPr/>
          </p:nvSpPr>
          <p:spPr>
            <a:xfrm>
              <a:off x="8390637" y="5574878"/>
              <a:ext cx="2274321" cy="461757"/>
            </a:xfrm>
            <a:prstGeom prst="roundRect">
              <a:avLst>
                <a:gd name="adj" fmla="val 50000"/>
              </a:avLst>
            </a:prstGeom>
            <a:solidFill>
              <a:srgbClr val="EEECE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ounded Rectangle 44">
              <a:extLst>
                <a:ext uri="{FF2B5EF4-FFF2-40B4-BE49-F238E27FC236}">
                  <a16:creationId xmlns:a16="http://schemas.microsoft.com/office/drawing/2014/main" id="{92E4790C-84FB-D1CF-F09E-13E2C74E8D07}"/>
                </a:ext>
              </a:extLst>
            </p:cNvPr>
            <p:cNvSpPr/>
            <p:nvPr/>
          </p:nvSpPr>
          <p:spPr>
            <a:xfrm>
              <a:off x="4988837" y="5403894"/>
              <a:ext cx="2220154" cy="461757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9E01155A-C7E0-EB1F-39C2-1480C8365BF2}"/>
                </a:ext>
              </a:extLst>
            </p:cNvPr>
            <p:cNvSpPr txBox="1"/>
            <p:nvPr/>
          </p:nvSpPr>
          <p:spPr>
            <a:xfrm>
              <a:off x="5106725" y="3814837"/>
              <a:ext cx="2012872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Titular Área de Finanzas </a:t>
              </a:r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8D5EB58-4F75-FCC0-0564-B87EBB38E641}"/>
                </a:ext>
              </a:extLst>
            </p:cNvPr>
            <p:cNvSpPr txBox="1"/>
            <p:nvPr/>
          </p:nvSpPr>
          <p:spPr>
            <a:xfrm>
              <a:off x="5188008" y="4367014"/>
              <a:ext cx="2000931" cy="369332"/>
            </a:xfrm>
            <a:prstGeom prst="rect">
              <a:avLst/>
            </a:prstGeom>
            <a:solidFill>
              <a:srgbClr val="FFBD47">
                <a:lumMod val="20000"/>
                <a:lumOff val="80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Titular de la Unidad de Asuntos Jurídicos</a:t>
              </a:r>
            </a:p>
          </p:txBody>
        </p:sp>
        <p:sp>
          <p:nvSpPr>
            <p:cNvPr id="89" name="CuadroTexto 88">
              <a:extLst>
                <a:ext uri="{FF2B5EF4-FFF2-40B4-BE49-F238E27FC236}">
                  <a16:creationId xmlns:a16="http://schemas.microsoft.com/office/drawing/2014/main" id="{9D074B10-6037-F921-83A4-E16B64BEE32E}"/>
                </a:ext>
              </a:extLst>
            </p:cNvPr>
            <p:cNvSpPr txBox="1"/>
            <p:nvPr/>
          </p:nvSpPr>
          <p:spPr>
            <a:xfrm>
              <a:off x="5169036" y="5510218"/>
              <a:ext cx="190175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Coordinador de CI</a:t>
              </a: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CD90ED8A-51E3-3CE2-1C3E-6696BC02A34F}"/>
                </a:ext>
              </a:extLst>
            </p:cNvPr>
            <p:cNvSpPr txBox="1"/>
            <p:nvPr/>
          </p:nvSpPr>
          <p:spPr>
            <a:xfrm>
              <a:off x="8470579" y="2471113"/>
              <a:ext cx="22116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>
                  <a:ln>
                    <a:noFill/>
                  </a:ln>
                  <a:solidFill>
                    <a:srgbClr val="505046">
                      <a:lumMod val="25000"/>
                    </a:srgbClr>
                  </a:solidFill>
                  <a:effectLst/>
                  <a:uLnTx/>
                  <a:uFillTx/>
                </a:rPr>
                <a:t>INVITADOS PERMANENTES</a:t>
              </a:r>
              <a:endPara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505046">
                    <a:lumMod val="2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7CC749CD-955B-6274-7B5A-F603273054AD}"/>
                </a:ext>
              </a:extLst>
            </p:cNvPr>
            <p:cNvSpPr txBox="1"/>
            <p:nvPr/>
          </p:nvSpPr>
          <p:spPr>
            <a:xfrm>
              <a:off x="8810281" y="2968098"/>
              <a:ext cx="2232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Titulares de las Unidades </a:t>
              </a:r>
              <a:r>
                <a:rPr kumimoji="0" lang="es-E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</a:rPr>
                <a:t>Administrativas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 </a:t>
              </a:r>
              <a:endParaRPr kumimoji="0" lang="es-E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4B550A9C-B619-4137-5F10-4F7C061F9726}"/>
                </a:ext>
              </a:extLst>
            </p:cNvPr>
            <p:cNvSpPr txBox="1"/>
            <p:nvPr/>
          </p:nvSpPr>
          <p:spPr>
            <a:xfrm>
              <a:off x="8923650" y="3573947"/>
              <a:ext cx="200582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cs typeface="Arial" panose="020B0604020202020204" pitchFamily="34" charset="0"/>
                </a:rPr>
                <a:t>Auxiliares de CI y ARI</a:t>
              </a:r>
            </a:p>
          </p:txBody>
        </p:sp>
        <p:cxnSp>
          <p:nvCxnSpPr>
            <p:cNvPr id="93" name="Straight Connector 23">
              <a:extLst>
                <a:ext uri="{FF2B5EF4-FFF2-40B4-BE49-F238E27FC236}">
                  <a16:creationId xmlns:a16="http://schemas.microsoft.com/office/drawing/2014/main" id="{6A97BA16-068F-7958-692B-86786CFC8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4890" y="4195584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4" name="Straight Connector 23">
              <a:extLst>
                <a:ext uri="{FF2B5EF4-FFF2-40B4-BE49-F238E27FC236}">
                  <a16:creationId xmlns:a16="http://schemas.microsoft.com/office/drawing/2014/main" id="{FF46FA89-422B-FA9A-B237-0EE2037AE8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62088" y="4770688"/>
              <a:ext cx="405944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95" name="Rounded Rectangle 54">
              <a:extLst>
                <a:ext uri="{FF2B5EF4-FFF2-40B4-BE49-F238E27FC236}">
                  <a16:creationId xmlns:a16="http://schemas.microsoft.com/office/drawing/2014/main" id="{71159E9A-101A-FFC8-3CEF-E4950929BF4E}"/>
                </a:ext>
              </a:extLst>
            </p:cNvPr>
            <p:cNvSpPr/>
            <p:nvPr/>
          </p:nvSpPr>
          <p:spPr>
            <a:xfrm>
              <a:off x="8788737" y="4515204"/>
              <a:ext cx="2274321" cy="461757"/>
            </a:xfrm>
            <a:prstGeom prst="roundRect">
              <a:avLst>
                <a:gd name="adj" fmla="val 50000"/>
              </a:avLst>
            </a:prstGeom>
            <a:solidFill>
              <a:srgbClr val="FFBD47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OTROS</a:t>
              </a:r>
            </a:p>
          </p:txBody>
        </p:sp>
      </p:grpSp>
      <p:graphicFrame>
        <p:nvGraphicFramePr>
          <p:cNvPr id="109" name="Tabla 108">
            <a:extLst>
              <a:ext uri="{FF2B5EF4-FFF2-40B4-BE49-F238E27FC236}">
                <a16:creationId xmlns:a16="http://schemas.microsoft.com/office/drawing/2014/main" id="{4759FFD5-D119-B2F9-546F-FEC5FD146FA5}"/>
              </a:ext>
            </a:extLst>
          </p:cNvPr>
          <p:cNvGraphicFramePr>
            <a:graphicFrameLocks noGrp="1"/>
          </p:cNvGraphicFramePr>
          <p:nvPr/>
        </p:nvGraphicFramePr>
        <p:xfrm>
          <a:off x="648153" y="5570957"/>
          <a:ext cx="2630170" cy="711200"/>
        </p:xfrm>
        <a:graphic>
          <a:graphicData uri="http://schemas.openxmlformats.org/drawingml/2006/table">
            <a:tbl>
              <a:tblPr firstRow="1" firstCol="1" bandRow="1"/>
              <a:tblGrid>
                <a:gridCol w="131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81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Fecha de instalación: </a:t>
                      </a:r>
                      <a:endParaRPr lang="es-ES" sz="11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 y baja de integrantes:  </a:t>
                      </a:r>
                      <a:endParaRPr lang="es-ES" sz="11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Baja:</a:t>
                      </a:r>
                      <a:endParaRPr lang="es-ES" sz="11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Alta:</a:t>
                      </a:r>
                      <a:endParaRPr lang="es-ES" sz="11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C4591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0" name="Diagrama de flujo: proceso alternativo 109">
            <a:extLst>
              <a:ext uri="{FF2B5EF4-FFF2-40B4-BE49-F238E27FC236}">
                <a16:creationId xmlns:a16="http://schemas.microsoft.com/office/drawing/2014/main" id="{9942054D-E941-4257-D7FA-54B93661FDD3}"/>
              </a:ext>
            </a:extLst>
          </p:cNvPr>
          <p:cNvSpPr/>
          <p:nvPr/>
        </p:nvSpPr>
        <p:spPr>
          <a:xfrm>
            <a:off x="4158532" y="1209569"/>
            <a:ext cx="3483707" cy="4820502"/>
          </a:xfrm>
          <a:prstGeom prst="flowChartAlternateProcess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Título 1">
            <a:extLst>
              <a:ext uri="{FF2B5EF4-FFF2-40B4-BE49-F238E27FC236}">
                <a16:creationId xmlns:a16="http://schemas.microsoft.com/office/drawing/2014/main" id="{2FA35F60-D0EB-3B45-E456-0CDD1DA2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201941"/>
            <a:ext cx="7964012" cy="419942"/>
          </a:xfr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ESTRUCTURA COMITÉ DE CONTROL Y DESEMPEÑO INSTITUCIONAL </a:t>
            </a:r>
          </a:p>
        </p:txBody>
      </p:sp>
      <p:sp>
        <p:nvSpPr>
          <p:cNvPr id="112" name="Diagrama de flujo: proceso alternativo 111">
            <a:extLst>
              <a:ext uri="{FF2B5EF4-FFF2-40B4-BE49-F238E27FC236}">
                <a16:creationId xmlns:a16="http://schemas.microsoft.com/office/drawing/2014/main" id="{3B2F5D09-680B-FB85-A685-5136A8406A54}"/>
              </a:ext>
            </a:extLst>
          </p:cNvPr>
          <p:cNvSpPr/>
          <p:nvPr/>
        </p:nvSpPr>
        <p:spPr>
          <a:xfrm>
            <a:off x="905092" y="2005520"/>
            <a:ext cx="3247003" cy="1638119"/>
          </a:xfrm>
          <a:prstGeom prst="flowChartAlternateProcess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45A04B3-0702-879A-FAD3-DEA8AFAE7027}"/>
              </a:ext>
            </a:extLst>
          </p:cNvPr>
          <p:cNvSpPr txBox="1"/>
          <p:nvPr/>
        </p:nvSpPr>
        <p:spPr>
          <a:xfrm>
            <a:off x="9061292" y="6030072"/>
            <a:ext cx="1865936" cy="30646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b="1">
                <a:solidFill>
                  <a:schemeClr val="tx1"/>
                </a:solidFill>
              </a:rPr>
              <a:t>*Participación Voz y Voto.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0EDBC2-FCA0-2892-9C07-3F116E9AF75B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890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703FD92-31C3-0D85-A084-A3813E65A482}"/>
              </a:ext>
            </a:extLst>
          </p:cNvPr>
          <p:cNvSpPr/>
          <p:nvPr/>
        </p:nvSpPr>
        <p:spPr>
          <a:xfrm>
            <a:off x="297100" y="220690"/>
            <a:ext cx="74494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REVISIÓN Y VERIFICACIÓN DE ACUERDOS ANTERIORES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63ED176-1A65-6D72-0C51-9EC3F90A978A}"/>
              </a:ext>
            </a:extLst>
          </p:cNvPr>
          <p:cNvGraphicFramePr>
            <a:graphicFrameLocks noGrp="1"/>
          </p:cNvGraphicFramePr>
          <p:nvPr/>
        </p:nvGraphicFramePr>
        <p:xfrm>
          <a:off x="1121664" y="2129536"/>
          <a:ext cx="9948672" cy="27394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5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306">
                  <a:extLst>
                    <a:ext uri="{9D8B030D-6E8A-4147-A177-3AD203B41FA5}">
                      <a16:colId xmlns:a16="http://schemas.microsoft.com/office/drawing/2014/main" val="629498465"/>
                    </a:ext>
                  </a:extLst>
                </a:gridCol>
                <a:gridCol w="248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651">
                  <a:extLst>
                    <a:ext uri="{9D8B030D-6E8A-4147-A177-3AD203B41FA5}">
                      <a16:colId xmlns:a16="http://schemas.microsoft.com/office/drawing/2014/main" val="1093316717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/>
                      <a:r>
                        <a:rPr lang="es-MX" sz="1600"/>
                        <a:t>ACUERDO </a:t>
                      </a:r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RESPONSABLE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AVANCE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FECHA COMPROMISO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58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760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5833249-8648-4923-F350-224D85714D21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5938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D681D-B806-434D-8F8F-7B268533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1148744"/>
            <a:ext cx="4709160" cy="438912"/>
          </a:xfrm>
        </p:spPr>
        <p:txBody>
          <a:bodyPr rtlCol="0">
            <a:normAutofit/>
          </a:bodyPr>
          <a:lstStyle/>
          <a:p>
            <a:pPr rtl="0"/>
            <a:r>
              <a:rPr lang="es-ES" sz="1800">
                <a:solidFill>
                  <a:schemeClr val="tx1"/>
                </a:solidFill>
              </a:rPr>
              <a:t>APROBACIÓN DE LA PRÓXIMA SESIÓN 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9776A932-6ABB-47FE-9460-F331784DC9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9264" y="1941741"/>
          <a:ext cx="10186415" cy="3867354"/>
        </p:xfrm>
        <a:graphic>
          <a:graphicData uri="http://schemas.openxmlformats.org/drawingml/2006/table">
            <a:tbl>
              <a:tblPr firstRow="1" bandRow="1">
                <a:solidFill>
                  <a:srgbClr val="FF3300"/>
                </a:solidFill>
                <a:tableStyleId>{912C8C85-51F0-491E-9774-3900AFEF0FD7}</a:tableStyleId>
              </a:tblPr>
              <a:tblGrid>
                <a:gridCol w="2037283">
                  <a:extLst>
                    <a:ext uri="{9D8B030D-6E8A-4147-A177-3AD203B41FA5}">
                      <a16:colId xmlns:a16="http://schemas.microsoft.com/office/drawing/2014/main" val="339163235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1998228315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1982676541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975241141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3730494492"/>
                    </a:ext>
                  </a:extLst>
                </a:gridCol>
              </a:tblGrid>
              <a:tr h="878013">
                <a:tc>
                  <a:txBody>
                    <a:bodyPr/>
                    <a:lstStyle/>
                    <a:p>
                      <a:pPr algn="l" rtl="0"/>
                      <a:endParaRPr lang="es-ES" altLang="zh-CN" sz="2800" noProof="0">
                        <a:solidFill>
                          <a:schemeClr val="tx1"/>
                        </a:solidFill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altLang="zh-CN" sz="2000" noProof="0">
                          <a:solidFill>
                            <a:schemeClr val="tx1"/>
                          </a:solidFill>
                        </a:rPr>
                        <a:t>Primer Trimestre</a:t>
                      </a: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2000" noProof="0">
                          <a:solidFill>
                            <a:schemeClr val="tx1"/>
                          </a:solidFill>
                        </a:rPr>
                        <a:t>Segundo Trimestre</a:t>
                      </a:r>
                      <a:endParaRPr lang="es-ES" altLang="zh-CN" sz="2000" noProof="0">
                        <a:solidFill>
                          <a:schemeClr val="tx1"/>
                        </a:solidFill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altLang="zh-CN" sz="2000" noProof="0">
                          <a:solidFill>
                            <a:schemeClr val="tx1"/>
                          </a:solidFill>
                        </a:rPr>
                        <a:t>Tercer Trimestre </a:t>
                      </a: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altLang="zh-CN" sz="2000" noProof="0">
                          <a:solidFill>
                            <a:schemeClr val="tx1"/>
                          </a:solidFill>
                        </a:rPr>
                        <a:t>Cuarto Trimestre</a:t>
                      </a: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15703"/>
                  </a:ext>
                </a:extLst>
              </a:tr>
              <a:tr h="665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Fecha 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59203"/>
                  </a:ext>
                </a:extLst>
              </a:tr>
              <a:tr h="6654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Hora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04869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Lugar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31040"/>
                  </a:ext>
                </a:extLst>
              </a:tr>
              <a:tr h="590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20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Presencial, Virtual o Hidria</a:t>
                      </a:r>
                      <a:endParaRPr kumimoji="0" lang="es-ES" altLang="zh-CN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882" marR="254882" marT="76935" marB="76935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6016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EA3803F-4E03-3B6D-57D0-12FDE1B2BA04}"/>
              </a:ext>
            </a:extLst>
          </p:cNvPr>
          <p:cNvSpPr txBox="1"/>
          <p:nvPr/>
        </p:nvSpPr>
        <p:spPr>
          <a:xfrm>
            <a:off x="349758" y="213106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b="1">
                <a:latin typeface="Calibri" panose="020F0502020204030204" pitchFamily="34" charset="0"/>
                <a:cs typeface="Calibri" panose="020F0502020204030204" pitchFamily="34" charset="0"/>
              </a:rPr>
              <a:t>CALENDARIO DE SESIONES TRIMESTRALES 2023</a:t>
            </a:r>
            <a:endParaRPr lang="es-ES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83AB2-2D47-CB82-E018-9EA55875E1B8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7512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Una imagen que contiene una escena interior Persona firmando documento&#10;">
            <a:extLst>
              <a:ext uri="{FF2B5EF4-FFF2-40B4-BE49-F238E27FC236}">
                <a16:creationId xmlns:a16="http://schemas.microsoft.com/office/drawing/2014/main" id="{A7C45DDD-A694-4705-892B-497F786E96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Asuntos Generales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DBD93AC-9B80-E217-D14F-274783BAC746}"/>
              </a:ext>
            </a:extLst>
          </p:cNvPr>
          <p:cNvSpPr txBox="1"/>
          <p:nvPr/>
        </p:nvSpPr>
        <p:spPr>
          <a:xfrm>
            <a:off x="5119687" y="92602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365BF64-4B30-4125-9A30-A1B08C80E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sz="9600" dirty="0">
                <a:latin typeface="+mj-lt"/>
              </a:rPr>
              <a:t>Clausura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D4305886-8ACA-4ED6-AA5B-215F6D741C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es-ES" sz="2400" cap="all" spc="200">
                <a:solidFill>
                  <a:srgbClr val="FFFFFF"/>
                </a:solidFill>
              </a:rPr>
              <a:t>¡Gracias!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E07974-DFE4-DE29-0CCD-878E6E42CCD6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797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DDA049-B6DF-536F-A56C-E43534793465}"/>
              </a:ext>
            </a:extLst>
          </p:cNvPr>
          <p:cNvSpPr txBox="1"/>
          <p:nvPr/>
        </p:nvSpPr>
        <p:spPr>
          <a:xfrm>
            <a:off x="0" y="361950"/>
            <a:ext cx="5095875" cy="5509200"/>
          </a:xfrm>
          <a:prstGeom prst="rect">
            <a:avLst/>
          </a:prstGeom>
          <a:solidFill>
            <a:srgbClr val="9D2E3B"/>
          </a:solidFill>
        </p:spPr>
        <p:txBody>
          <a:bodyPr wrap="square" rtlCol="0">
            <a:spAutoFit/>
          </a:bodyPr>
          <a:lstStyle/>
          <a:p>
            <a:endParaRPr lang="es-MX" sz="4400" b="1" dirty="0">
              <a:latin typeface="LuloCleanW01-OneBold" panose="02010804020200000003"/>
            </a:endParaRPr>
          </a:p>
          <a:p>
            <a:endParaRPr lang="es-MX" sz="4400" b="1" dirty="0">
              <a:latin typeface="LuloCleanW01-OneBold" panose="02010804020200000003"/>
            </a:endParaRPr>
          </a:p>
          <a:p>
            <a:endParaRPr lang="es-MX" sz="4400" b="1" dirty="0">
              <a:latin typeface="LuloCleanW01-OneBold" panose="02010804020200000003"/>
            </a:endParaRPr>
          </a:p>
          <a:p>
            <a:r>
              <a:rPr lang="es-MX" sz="4000" b="1" dirty="0">
                <a:latin typeface="LuloCleanW01-OneBold" panose="02010804020200000003"/>
              </a:rPr>
              <a:t>LECTURA Y APROBACIÓN DE LA ORDEN DEL DÍA</a:t>
            </a:r>
          </a:p>
          <a:p>
            <a:endParaRPr lang="es-MX" sz="4400" b="1" dirty="0">
              <a:latin typeface="LuloCleanW01-OneBold" panose="02010804020200000003"/>
            </a:endParaRPr>
          </a:p>
          <a:p>
            <a:r>
              <a:rPr lang="es-MX" sz="4400" b="1" dirty="0">
                <a:solidFill>
                  <a:srgbClr val="9D2E3B"/>
                </a:solidFill>
                <a:latin typeface="LuloCleanW01-OneBold" panose="02010804020200000003"/>
              </a:rPr>
              <a:t>…</a:t>
            </a:r>
            <a:endParaRPr lang="es-ES" sz="4400" dirty="0">
              <a:solidFill>
                <a:srgbClr val="9D2E3B"/>
              </a:solidFill>
              <a:latin typeface="LuloCleanW01-OneBold" panose="02010804020200000003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89954" y="1420813"/>
            <a:ext cx="5622925" cy="4505325"/>
          </a:xfrm>
        </p:spPr>
        <p:txBody>
          <a:bodyPr rtlCol="0">
            <a:normAutofit fontScale="85000" lnSpcReduction="20000"/>
          </a:bodyPr>
          <a:lstStyle/>
          <a:p>
            <a:pPr marL="0" indent="0" algn="ctr" rtl="0">
              <a:buNone/>
            </a:pPr>
            <a:r>
              <a:rPr lang="es-ES" sz="2900" b="1" dirty="0">
                <a:solidFill>
                  <a:schemeClr val="tx1"/>
                </a:solidFill>
                <a:latin typeface="LuloCleanW01-OneBold" panose="02010804020200000003"/>
              </a:rPr>
              <a:t>Orden del Día</a:t>
            </a:r>
          </a:p>
          <a:p>
            <a:pPr marL="457200" indent="-457200" rtl="0"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Verificación y declaración de quorum legal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Presentación de integrantes y modificaciones al COCODI</a:t>
            </a:r>
          </a:p>
          <a:p>
            <a:pPr marL="457200" indent="-457200" rtl="0"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Lectura y aprobación de la orden del día</a:t>
            </a:r>
          </a:p>
          <a:p>
            <a:pPr marL="457200" indent="-457200" rtl="0"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Desahogo de temas.</a:t>
            </a:r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s-MX" kern="1200" dirty="0">
                <a:solidFill>
                  <a:schemeClr val="tx1"/>
                </a:solidFill>
                <a:effectLst/>
                <a:latin typeface="LuloCleanW01-OneBold" panose="02010804020200000003"/>
              </a:rPr>
              <a:t>Estatus de cumplimiento de acuerdos de sesiones anteriores </a:t>
            </a:r>
          </a:p>
          <a:p>
            <a:pPr marL="457200" indent="-457200" rtl="0"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Aprobación de calendario próximas sesiones</a:t>
            </a:r>
          </a:p>
          <a:p>
            <a:pPr marL="457200" indent="-457200" rtl="0"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Asuntos Generales</a:t>
            </a:r>
          </a:p>
          <a:p>
            <a:pPr marL="457200" indent="-457200" rtl="0">
              <a:buAutoNum type="arabicPeriod"/>
            </a:pPr>
            <a:r>
              <a:rPr lang="es-ES" dirty="0">
                <a:solidFill>
                  <a:schemeClr val="tx1"/>
                </a:solidFill>
                <a:latin typeface="LuloCleanW01-OneBold" panose="02010804020200000003"/>
              </a:rPr>
              <a:t>Clausura</a:t>
            </a:r>
          </a:p>
        </p:txBody>
      </p:sp>
      <p:pic>
        <p:nvPicPr>
          <p:cNvPr id="5" name="Picture 6" descr="Las listas de asistencia, trámite innecesario - Líder Empresarial">
            <a:extLst>
              <a:ext uri="{FF2B5EF4-FFF2-40B4-BE49-F238E27FC236}">
                <a16:creationId xmlns:a16="http://schemas.microsoft.com/office/drawing/2014/main" id="{61972764-FEC1-FE39-D140-9B98DBCD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86" y="2268703"/>
            <a:ext cx="1733005" cy="16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E3B40B-E022-680E-7043-718C74876C79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LuloCleanW01-OneBold" panose="02010804020200000003"/>
              </a:rPr>
              <a:t>Logo </a:t>
            </a:r>
          </a:p>
          <a:p>
            <a:pPr algn="ctr"/>
            <a:r>
              <a:rPr lang="es-ES" dirty="0">
                <a:latin typeface="LuloCleanW01-OneBold" panose="02010804020200000003"/>
              </a:rPr>
              <a:t>institucional </a:t>
            </a:r>
          </a:p>
          <a:p>
            <a:endParaRPr lang="es-ES" dirty="0">
              <a:latin typeface="LuloCleanW01-OneBold" panose="02010804020200000003"/>
            </a:endParaRPr>
          </a:p>
        </p:txBody>
      </p: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8FDD462-E66D-DC5A-B8F0-1F2121E5B7B2}"/>
              </a:ext>
            </a:extLst>
          </p:cNvPr>
          <p:cNvGrpSpPr/>
          <p:nvPr/>
        </p:nvGrpSpPr>
        <p:grpSpPr>
          <a:xfrm>
            <a:off x="640676" y="1389920"/>
            <a:ext cx="10910648" cy="4420452"/>
            <a:chOff x="591908" y="1755680"/>
            <a:chExt cx="10910648" cy="4203102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8EB81E98-C0F9-6DCA-909D-310269FA4531}"/>
                </a:ext>
              </a:extLst>
            </p:cNvPr>
            <p:cNvSpPr txBox="1"/>
            <p:nvPr/>
          </p:nvSpPr>
          <p:spPr>
            <a:xfrm>
              <a:off x="591908" y="2320271"/>
              <a:ext cx="2743752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E84C22"/>
                  </a:solidFill>
                  <a:effectLst/>
                  <a:uLnTx/>
                  <a:uFillTx/>
                </a:rPr>
                <a:t>1. CONTROL INTERNO</a:t>
              </a: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350C633-A602-9383-A067-8DA06D3DCE9D}"/>
                </a:ext>
              </a:extLst>
            </p:cNvPr>
            <p:cNvSpPr txBox="1"/>
            <p:nvPr/>
          </p:nvSpPr>
          <p:spPr>
            <a:xfrm>
              <a:off x="591908" y="2770316"/>
              <a:ext cx="2743752" cy="73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Evaluación del CI</a:t>
              </a: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Administración de Riesgos</a:t>
              </a: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Tecnologías de la información </a:t>
              </a:r>
            </a:p>
          </p:txBody>
        </p:sp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A1E92364-B481-F15E-5439-3012F3A3921B}"/>
                </a:ext>
              </a:extLst>
            </p:cNvPr>
            <p:cNvGrpSpPr/>
            <p:nvPr/>
          </p:nvGrpSpPr>
          <p:grpSpPr>
            <a:xfrm>
              <a:off x="3911627" y="1755680"/>
              <a:ext cx="4005080" cy="4010916"/>
              <a:chOff x="3298888" y="1756512"/>
              <a:chExt cx="3917814" cy="3923524"/>
            </a:xfrm>
          </p:grpSpPr>
          <p:sp>
            <p:nvSpPr>
              <p:cNvPr id="45" name="Cube 6">
                <a:extLst>
                  <a:ext uri="{FF2B5EF4-FFF2-40B4-BE49-F238E27FC236}">
                    <a16:creationId xmlns:a16="http://schemas.microsoft.com/office/drawing/2014/main" id="{23345F24-C328-0C61-CB2A-5C1DE80AD65F}"/>
                  </a:ext>
                </a:extLst>
              </p:cNvPr>
              <p:cNvSpPr/>
              <p:nvPr/>
            </p:nvSpPr>
            <p:spPr>
              <a:xfrm rot="8100000">
                <a:off x="4490627" y="1756512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rgbClr val="FFB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" name="Cube 9">
                <a:extLst>
                  <a:ext uri="{FF2B5EF4-FFF2-40B4-BE49-F238E27FC236}">
                    <a16:creationId xmlns:a16="http://schemas.microsoft.com/office/drawing/2014/main" id="{051FB615-89D8-0C6D-2A0C-95BF05BDE4DC}"/>
                  </a:ext>
                </a:extLst>
              </p:cNvPr>
              <p:cNvSpPr/>
              <p:nvPr/>
            </p:nvSpPr>
            <p:spPr>
              <a:xfrm rot="13500000">
                <a:off x="5682362" y="2951104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rgbClr val="CC99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7" name="Cube 10">
                <a:extLst>
                  <a:ext uri="{FF2B5EF4-FFF2-40B4-BE49-F238E27FC236}">
                    <a16:creationId xmlns:a16="http://schemas.microsoft.com/office/drawing/2014/main" id="{CF25723C-EC89-A855-A251-FE6C0AC99FE2}"/>
                  </a:ext>
                </a:extLst>
              </p:cNvPr>
              <p:cNvSpPr/>
              <p:nvPr/>
            </p:nvSpPr>
            <p:spPr>
              <a:xfrm rot="18900000">
                <a:off x="4490629" y="4145696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rgbClr val="B6492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Cube 11">
                <a:extLst>
                  <a:ext uri="{FF2B5EF4-FFF2-40B4-BE49-F238E27FC236}">
                    <a16:creationId xmlns:a16="http://schemas.microsoft.com/office/drawing/2014/main" id="{039022D3-80B9-6AD6-A39A-7309CD8E06CF}"/>
                  </a:ext>
                </a:extLst>
              </p:cNvPr>
              <p:cNvSpPr/>
              <p:nvPr/>
            </p:nvSpPr>
            <p:spPr>
              <a:xfrm rot="2700000">
                <a:off x="3298888" y="2951104"/>
                <a:ext cx="1534340" cy="1534340"/>
              </a:xfrm>
              <a:prstGeom prst="cube">
                <a:avLst>
                  <a:gd name="adj" fmla="val 14635"/>
                </a:avLst>
              </a:prstGeom>
              <a:solidFill>
                <a:srgbClr val="E84C2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9BE9EB64-8B37-CBCF-4447-A9B0F2613D00}"/>
                </a:ext>
              </a:extLst>
            </p:cNvPr>
            <p:cNvSpPr txBox="1"/>
            <p:nvPr/>
          </p:nvSpPr>
          <p:spPr>
            <a:xfrm>
              <a:off x="3880631" y="3393733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0CB7A308-18E8-A6A6-4D98-682AA4DAB800}"/>
                </a:ext>
              </a:extLst>
            </p:cNvPr>
            <p:cNvSpPr txBox="1"/>
            <p:nvPr/>
          </p:nvSpPr>
          <p:spPr>
            <a:xfrm>
              <a:off x="5262584" y="1969653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3" name="TextBox 16">
              <a:extLst>
                <a:ext uri="{FF2B5EF4-FFF2-40B4-BE49-F238E27FC236}">
                  <a16:creationId xmlns:a16="http://schemas.microsoft.com/office/drawing/2014/main" id="{977EF0B0-8534-0123-09F1-8ED25E54C656}"/>
                </a:ext>
              </a:extLst>
            </p:cNvPr>
            <p:cNvSpPr txBox="1"/>
            <p:nvPr/>
          </p:nvSpPr>
          <p:spPr>
            <a:xfrm>
              <a:off x="6603380" y="3393733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4" name="TextBox 17">
              <a:extLst>
                <a:ext uri="{FF2B5EF4-FFF2-40B4-BE49-F238E27FC236}">
                  <a16:creationId xmlns:a16="http://schemas.microsoft.com/office/drawing/2014/main" id="{CC237674-76C9-1DD3-4E2A-319BB020F513}"/>
                </a:ext>
              </a:extLst>
            </p:cNvPr>
            <p:cNvSpPr txBox="1"/>
            <p:nvPr/>
          </p:nvSpPr>
          <p:spPr>
            <a:xfrm>
              <a:off x="5262584" y="4796349"/>
              <a:ext cx="1284876" cy="97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CCE96D2F-5D4A-F55D-DE98-7FB5BAFAAD41}"/>
                </a:ext>
              </a:extLst>
            </p:cNvPr>
            <p:cNvSpPr txBox="1"/>
            <p:nvPr/>
          </p:nvSpPr>
          <p:spPr>
            <a:xfrm>
              <a:off x="674480" y="4702351"/>
              <a:ext cx="2743752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B64926"/>
                  </a:solidFill>
                  <a:effectLst/>
                  <a:uLnTx/>
                  <a:uFillTx/>
                </a:rPr>
                <a:t>4. TRANSPARENCIA E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. . 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B64926"/>
                  </a:solidFill>
                  <a:effectLst/>
                  <a:uLnTx/>
                  <a:uFillTx/>
                </a:rPr>
                <a:t>  INTEGRIDAD.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520608AF-4AE1-98F8-6EDF-2596ADFA602B}"/>
                </a:ext>
              </a:extLst>
            </p:cNvPr>
            <p:cNvSpPr txBox="1"/>
            <p:nvPr/>
          </p:nvSpPr>
          <p:spPr>
            <a:xfrm>
              <a:off x="591908" y="5228759"/>
              <a:ext cx="2743752" cy="73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Integridad Institucional</a:t>
              </a: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Unidad de Transparencia</a:t>
              </a: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Declaración </a:t>
              </a:r>
            </a:p>
          </p:txBody>
        </p:sp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90CE2ABF-FF89-D495-77E6-769157A22F99}"/>
                </a:ext>
              </a:extLst>
            </p:cNvPr>
            <p:cNvSpPr txBox="1"/>
            <p:nvPr/>
          </p:nvSpPr>
          <p:spPr>
            <a:xfrm>
              <a:off x="8758804" y="2244639"/>
              <a:ext cx="2743752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BD47"/>
                  </a:solidFill>
                  <a:effectLst/>
                  <a:uLnTx/>
                  <a:uFillTx/>
                </a:rPr>
                <a:t>2. CUENTA PÚBLICA Y    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. 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BD47"/>
                  </a:solidFill>
                  <a:effectLst/>
                  <a:uLnTx/>
                  <a:uFillTx/>
                </a:rPr>
                <a:t>  ADMINISTRACIÓN.</a:t>
              </a:r>
            </a:p>
          </p:txBody>
        </p:sp>
        <p:sp>
          <p:nvSpPr>
            <p:cNvPr id="38" name="TextBox 23">
              <a:extLst>
                <a:ext uri="{FF2B5EF4-FFF2-40B4-BE49-F238E27FC236}">
                  <a16:creationId xmlns:a16="http://schemas.microsoft.com/office/drawing/2014/main" id="{4C025729-0139-9C77-5032-98F57BF035C3}"/>
                </a:ext>
              </a:extLst>
            </p:cNvPr>
            <p:cNvSpPr txBox="1"/>
            <p:nvPr/>
          </p:nvSpPr>
          <p:spPr>
            <a:xfrm>
              <a:off x="8758804" y="2770316"/>
              <a:ext cx="2743752" cy="94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Seguimiento de Indicadores</a:t>
              </a: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Presupuesto</a:t>
              </a: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s-ES" sz="1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Amortización Contable y Presupuestaria</a:t>
              </a:r>
            </a:p>
          </p:txBody>
        </p:sp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3D120C5F-B3C3-3363-8065-7401BE955E63}"/>
                </a:ext>
              </a:extLst>
            </p:cNvPr>
            <p:cNvSpPr txBox="1"/>
            <p:nvPr/>
          </p:nvSpPr>
          <p:spPr>
            <a:xfrm>
              <a:off x="8758804" y="4702352"/>
              <a:ext cx="2743752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</a:rPr>
                <a:t>3. FISCALIZACIÓN Y 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.  . .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</a:rPr>
                <a:t>   AUDITORÍA.</a:t>
              </a:r>
            </a:p>
          </p:txBody>
        </p: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9AF25D52-0BB3-4106-2BE7-222F31799225}"/>
                </a:ext>
              </a:extLst>
            </p:cNvPr>
            <p:cNvSpPr txBox="1"/>
            <p:nvPr/>
          </p:nvSpPr>
          <p:spPr>
            <a:xfrm>
              <a:off x="8758804" y="5228759"/>
              <a:ext cx="2743752" cy="510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Auditorías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 panose="020B0604020202020204" pitchFamily="34" charset="0"/>
                </a:rPr>
                <a:t>Observaciones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41" name="Round Same Side Corner Rectangle 26">
              <a:extLst>
                <a:ext uri="{FF2B5EF4-FFF2-40B4-BE49-F238E27FC236}">
                  <a16:creationId xmlns:a16="http://schemas.microsoft.com/office/drawing/2014/main" id="{AB0A58D1-0507-7EE5-4FC2-BD401BE1DBDE}"/>
                </a:ext>
              </a:extLst>
            </p:cNvPr>
            <p:cNvSpPr/>
            <p:nvPr/>
          </p:nvSpPr>
          <p:spPr>
            <a:xfrm rot="5400000">
              <a:off x="923495" y="2475835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84C2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Round Same Side Corner Rectangle 28">
              <a:extLst>
                <a:ext uri="{FF2B5EF4-FFF2-40B4-BE49-F238E27FC236}">
                  <a16:creationId xmlns:a16="http://schemas.microsoft.com/office/drawing/2014/main" id="{3F297B93-C84E-AAE2-F297-33BA1171B05A}"/>
                </a:ext>
              </a:extLst>
            </p:cNvPr>
            <p:cNvSpPr/>
            <p:nvPr/>
          </p:nvSpPr>
          <p:spPr>
            <a:xfrm rot="5400000">
              <a:off x="923495" y="4942940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6492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Round Same Side Corner Rectangle 29">
              <a:extLst>
                <a:ext uri="{FF2B5EF4-FFF2-40B4-BE49-F238E27FC236}">
                  <a16:creationId xmlns:a16="http://schemas.microsoft.com/office/drawing/2014/main" id="{671EA90F-1736-0729-DDD0-17E10BAC1216}"/>
                </a:ext>
              </a:extLst>
            </p:cNvPr>
            <p:cNvSpPr/>
            <p:nvPr/>
          </p:nvSpPr>
          <p:spPr>
            <a:xfrm rot="5400000">
              <a:off x="9079943" y="2475835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Round Same Side Corner Rectangle 30">
              <a:extLst>
                <a:ext uri="{FF2B5EF4-FFF2-40B4-BE49-F238E27FC236}">
                  <a16:creationId xmlns:a16="http://schemas.microsoft.com/office/drawing/2014/main" id="{4826FDFB-3C1E-8283-445A-59E9F8449B2E}"/>
                </a:ext>
              </a:extLst>
            </p:cNvPr>
            <p:cNvSpPr/>
            <p:nvPr/>
          </p:nvSpPr>
          <p:spPr>
            <a:xfrm rot="5400000">
              <a:off x="9079943" y="4942940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99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A6435C1-98BF-9F91-C139-2212EBFE2ABD}"/>
              </a:ext>
            </a:extLst>
          </p:cNvPr>
          <p:cNvSpPr/>
          <p:nvPr/>
        </p:nvSpPr>
        <p:spPr>
          <a:xfrm>
            <a:off x="288773" y="227827"/>
            <a:ext cx="2810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>
                <a:latin typeface="Calibri" panose="020F0502020204030204" pitchFamily="34" charset="0"/>
                <a:cs typeface="Calibri" panose="020F0502020204030204" pitchFamily="34" charset="0"/>
              </a:rPr>
              <a:t>DESAHOGO DE TEMAS</a:t>
            </a:r>
            <a:endParaRPr lang="es-ES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943294C-3530-21D9-1138-3ED838628895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956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8FDD462-E66D-DC5A-B8F0-1F2121E5B7B2}"/>
              </a:ext>
            </a:extLst>
          </p:cNvPr>
          <p:cNvGrpSpPr/>
          <p:nvPr/>
        </p:nvGrpSpPr>
        <p:grpSpPr>
          <a:xfrm>
            <a:off x="1898305" y="1588549"/>
            <a:ext cx="8724817" cy="3772211"/>
            <a:chOff x="1563291" y="2088190"/>
            <a:chExt cx="8724817" cy="3586735"/>
          </a:xfrm>
        </p:grpSpPr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8EB81E98-C0F9-6DCA-909D-310269FA4531}"/>
                </a:ext>
              </a:extLst>
            </p:cNvPr>
            <p:cNvSpPr txBox="1"/>
            <p:nvPr/>
          </p:nvSpPr>
          <p:spPr>
            <a:xfrm>
              <a:off x="1581214" y="2887961"/>
              <a:ext cx="3034328" cy="3757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E84C22"/>
                  </a:solidFill>
                  <a:effectLst/>
                  <a:uLnTx/>
                  <a:uFillTx/>
                  <a:latin typeface="LuloCleanW01-OneBold" panose="02010804020200000003"/>
                </a:rPr>
                <a:t>1. CONTROL INTERNO</a:t>
              </a:r>
            </a:p>
          </p:txBody>
        </p:sp>
        <p:sp>
          <p:nvSpPr>
            <p:cNvPr id="29" name="TextBox 19">
              <a:extLst>
                <a:ext uri="{FF2B5EF4-FFF2-40B4-BE49-F238E27FC236}">
                  <a16:creationId xmlns:a16="http://schemas.microsoft.com/office/drawing/2014/main" id="{0350C633-A602-9383-A067-8DA06D3DCE9D}"/>
                </a:ext>
              </a:extLst>
            </p:cNvPr>
            <p:cNvSpPr txBox="1"/>
            <p:nvPr/>
          </p:nvSpPr>
          <p:spPr>
            <a:xfrm>
              <a:off x="1563291" y="3543482"/>
              <a:ext cx="3521593" cy="15239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Evaluación del CI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Administración de Riesgos</a:t>
              </a:r>
            </a:p>
            <a:p>
              <a:pPr marL="342900" marR="0" lvl="0" indent="-342900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loCleanW01-OneBold"/>
                  <a:cs typeface="Arial" panose="020B0604020202020204" pitchFamily="34" charset="0"/>
                </a:rPr>
                <a:t>Tecnologías de la información 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loCleanW01-OneBold"/>
                <a:cs typeface="Arial" panose="020B0604020202020204" pitchFamily="34" charset="0"/>
              </a:endParaRPr>
            </a:p>
          </p:txBody>
        </p:sp>
        <p:sp>
          <p:nvSpPr>
            <p:cNvPr id="48" name="Cube 11">
              <a:extLst>
                <a:ext uri="{FF2B5EF4-FFF2-40B4-BE49-F238E27FC236}">
                  <a16:creationId xmlns:a16="http://schemas.microsoft.com/office/drawing/2014/main" id="{039022D3-80B9-6AD6-A39A-7309CD8E06CF}"/>
                </a:ext>
              </a:extLst>
            </p:cNvPr>
            <p:cNvSpPr/>
            <p:nvPr/>
          </p:nvSpPr>
          <p:spPr>
            <a:xfrm rot="2700000">
              <a:off x="6697991" y="2084809"/>
              <a:ext cx="3586735" cy="3593498"/>
            </a:xfrm>
            <a:prstGeom prst="cube">
              <a:avLst>
                <a:gd name="adj" fmla="val 14635"/>
              </a:avLst>
            </a:prstGeom>
            <a:solidFill>
              <a:srgbClr val="E84C22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9BE9EB64-8B37-CBCF-4447-A9B0F2613D00}"/>
                </a:ext>
              </a:extLst>
            </p:cNvPr>
            <p:cNvSpPr txBox="1"/>
            <p:nvPr/>
          </p:nvSpPr>
          <p:spPr>
            <a:xfrm>
              <a:off x="7347398" y="3218322"/>
              <a:ext cx="1612661" cy="12396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41" name="Round Same Side Corner Rectangle 26">
              <a:extLst>
                <a:ext uri="{FF2B5EF4-FFF2-40B4-BE49-F238E27FC236}">
                  <a16:creationId xmlns:a16="http://schemas.microsoft.com/office/drawing/2014/main" id="{AB0A58D1-0507-7EE5-4FC2-BD401BE1DBDE}"/>
                </a:ext>
              </a:extLst>
            </p:cNvPr>
            <p:cNvSpPr/>
            <p:nvPr/>
          </p:nvSpPr>
          <p:spPr>
            <a:xfrm rot="5400000">
              <a:off x="1930218" y="2966707"/>
              <a:ext cx="55320" cy="553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84C22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DA6435C1-98BF-9F91-C139-2212EBFE2ABD}"/>
              </a:ext>
            </a:extLst>
          </p:cNvPr>
          <p:cNvSpPr/>
          <p:nvPr/>
        </p:nvSpPr>
        <p:spPr>
          <a:xfrm>
            <a:off x="317348" y="259274"/>
            <a:ext cx="28105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>
                <a:latin typeface="LuloCleanW01-OneBold" panose="02010804020200000003"/>
                <a:cs typeface="Calibri" panose="020F0502020204030204" pitchFamily="34" charset="0"/>
              </a:rPr>
              <a:t>DESAHOGO DE TEMAS</a:t>
            </a:r>
            <a:endParaRPr lang="es-ES" sz="2200" b="1" dirty="0">
              <a:latin typeface="LuloCleanW01-OneBold" panose="02010804020200000003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615DC4-91BB-6252-9D37-55A71B2C5FE3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236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4490FB3-9802-89EA-A9EE-AECE4504A561}"/>
              </a:ext>
            </a:extLst>
          </p:cNvPr>
          <p:cNvSpPr/>
          <p:nvPr/>
        </p:nvSpPr>
        <p:spPr>
          <a:xfrm>
            <a:off x="1318638" y="2214239"/>
            <a:ext cx="3915294" cy="3637052"/>
          </a:xfrm>
          <a:prstGeom prst="roundRect">
            <a:avLst/>
          </a:prstGeom>
          <a:solidFill>
            <a:srgbClr val="D27D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/>
              <a:t> 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4998720" cy="442575"/>
          </a:xfrm>
        </p:spPr>
        <p:txBody>
          <a:bodyPr rtlCol="0">
            <a:normAutofit/>
          </a:bodyPr>
          <a:lstStyle/>
          <a:p>
            <a:pPr rtl="0"/>
            <a:r>
              <a:rPr kumimoji="0" lang="es-ES" sz="2000" b="1" i="0" u="sng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SEGUIMENTO AL PTCI 2023</a:t>
            </a:r>
            <a:endParaRPr lang="es-ES" sz="2000" u="sng" dirty="0">
              <a:solidFill>
                <a:srgbClr val="BE722A"/>
              </a:solidFill>
              <a:latin typeface="LuloCleanW01-OneBold" panose="02010804020200000003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237500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2491459" y="2743200"/>
            <a:ext cx="2633609" cy="37404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</a:rPr>
              <a:t>C.01 AMBIENTE DE CONTROL 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P01. Mostrar Actitud de Respaldo  y Compromiso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P02. Ejercer la Responsabilidad de Vigilancia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P03. Establecer la Estructura, Responsabilidad y Autoridad.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P04. Demostrar Compromiso con la Competencia Profesional.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P05. Establecer la Estructura para el Reforzamiento de la Rendición de Cuentas.  </a:t>
            </a:r>
          </a:p>
          <a:p>
            <a:pPr algn="just"/>
            <a:endParaRPr lang="es-E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95F94DD6-AF73-AF3C-56C9-24DBB7DC3359}"/>
              </a:ext>
            </a:extLst>
          </p:cNvPr>
          <p:cNvSpPr txBox="1">
            <a:spLocks/>
          </p:cNvSpPr>
          <p:nvPr/>
        </p:nvSpPr>
        <p:spPr>
          <a:xfrm>
            <a:off x="6547051" y="2363374"/>
            <a:ext cx="5206585" cy="225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latin typeface="LuloCleanW01-OneBold" panose="02010804020200000003"/>
              </a:rPr>
              <a:t>ACCIONES REALIZADAS</a:t>
            </a:r>
          </a:p>
          <a:p>
            <a:pPr algn="just"/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LuloCleanW01-OneBold" panose="02010804020200000003"/>
              </a:rPr>
              <a:t>Difusión y promoción de la publicación en el B.O.  Del reglamento interior de la …. 02/03/223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LuloCleanW01-OneBold" panose="02010804020200000003"/>
              </a:rPr>
              <a:t>Iniciamos con la actualización de perfiles y descripción de puestos definidos, alineados a las funciones de cada área de las unidades administrativas.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/>
          </a:p>
          <a:p>
            <a:pPr algn="just"/>
            <a:endParaRPr lang="es-E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Diagrama de flujo: pantalla 12">
            <a:extLst>
              <a:ext uri="{FF2B5EF4-FFF2-40B4-BE49-F238E27FC236}">
                <a16:creationId xmlns:a16="http://schemas.microsoft.com/office/drawing/2014/main" id="{030C8559-9BA4-7F6E-7385-729A6263BFD6}"/>
              </a:ext>
            </a:extLst>
          </p:cNvPr>
          <p:cNvSpPr/>
          <p:nvPr/>
        </p:nvSpPr>
        <p:spPr>
          <a:xfrm flipH="1">
            <a:off x="70328" y="2455841"/>
            <a:ext cx="2496620" cy="3153848"/>
          </a:xfrm>
          <a:prstGeom prst="flowChartDisplay">
            <a:avLst/>
          </a:prstGeom>
          <a:solidFill>
            <a:srgbClr val="9D2E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/>
              <a:t>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A36706-3BAD-ABCA-1F44-37C22CF62A34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8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3474720" cy="442575"/>
          </a:xfrm>
        </p:spPr>
        <p:txBody>
          <a:bodyPr rtlCol="0">
            <a:noAutofit/>
          </a:bodyPr>
          <a:lstStyle/>
          <a:p>
            <a:pPr rtl="0"/>
            <a:r>
              <a:rPr lang="es-ES" sz="2000" b="1" spc="100" dirty="0">
                <a:solidFill>
                  <a:srgbClr val="BE722A"/>
                </a:solidFill>
                <a:latin typeface="LuloCleanW01-OneBold" panose="02010804020200000003"/>
              </a:rPr>
              <a:t>SEGUIMIENTO AL PTCI 2024</a:t>
            </a:r>
            <a:br>
              <a:rPr lang="es-ES" sz="2000" b="1" spc="100" dirty="0">
                <a:solidFill>
                  <a:srgbClr val="BE722A"/>
                </a:solidFill>
                <a:latin typeface="LuloCleanW01-OneBold" panose="02010804020200000003"/>
              </a:rPr>
            </a:br>
            <a:r>
              <a:rPr lang="es-ES" sz="2000" b="1" spc="100" dirty="0">
                <a:solidFill>
                  <a:srgbClr val="BE722A"/>
                </a:solidFill>
                <a:latin typeface="LuloCleanW01-OneBold" panose="02010804020200000003"/>
              </a:rPr>
              <a:t>Reporte de avance</a:t>
            </a:r>
            <a:endParaRPr lang="es-ES" sz="2000" dirty="0">
              <a:solidFill>
                <a:srgbClr val="BE722A"/>
              </a:solidFill>
              <a:latin typeface="LuloCleanW01-OneBold" panose="02010804020200000003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237500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CONTROL INTERNO / AUTOEVALUACIÓN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</a:rPr>
              <a:t> 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BAB294-9FA8-54E7-3D1B-2D9974129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9" t="32659" r="12950" b="6816"/>
          <a:stretch/>
        </p:blipFill>
        <p:spPr>
          <a:xfrm>
            <a:off x="1775717" y="1808252"/>
            <a:ext cx="8640566" cy="41507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B3C0EE-F98D-4066-0468-CBAB63447A1F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715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4490FB3-9802-89EA-A9EE-AECE4504A561}"/>
              </a:ext>
            </a:extLst>
          </p:cNvPr>
          <p:cNvSpPr/>
          <p:nvPr/>
        </p:nvSpPr>
        <p:spPr>
          <a:xfrm>
            <a:off x="1318638" y="2157816"/>
            <a:ext cx="3915294" cy="3749898"/>
          </a:xfrm>
          <a:prstGeom prst="roundRect">
            <a:avLst/>
          </a:prstGeom>
          <a:solidFill>
            <a:srgbClr val="BE7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dirty="0">
                <a:latin typeface="LuloCleanW01-OneBold" panose="02010804020200000003"/>
              </a:rPr>
              <a:t> 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E09A200-4838-4284-BD1E-19701CAB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82655"/>
            <a:ext cx="3264408" cy="442575"/>
          </a:xfrm>
        </p:spPr>
        <p:txBody>
          <a:bodyPr rtlCol="0">
            <a:normAutofit fontScale="90000"/>
          </a:bodyPr>
          <a:lstStyle/>
          <a:p>
            <a:pPr rtl="0"/>
            <a:r>
              <a:rPr kumimoji="0" lang="es-ES" sz="2000" b="1" i="0" u="none" strike="noStrike" kern="1200" cap="none" spc="100" normalizeH="0" baseline="0" noProof="0" dirty="0">
                <a:ln>
                  <a:noFill/>
                </a:ln>
                <a:solidFill>
                  <a:srgbClr val="BE722A"/>
                </a:solidFill>
                <a:effectLst/>
                <a:uLnTx/>
                <a:uFillTx/>
                <a:latin typeface="LuloCleanW01-OneBold" panose="02010804020200000003"/>
              </a:rPr>
              <a:t>SEGUIMIENTO AL PTCI 2024</a:t>
            </a:r>
            <a:endParaRPr lang="es-ES" sz="2000" dirty="0">
              <a:solidFill>
                <a:srgbClr val="BE722A"/>
              </a:solidFill>
              <a:latin typeface="LuloCleanW01-OneBold" panose="02010804020200000003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340167AD-D17A-8367-227D-6B244A702123}"/>
              </a:ext>
            </a:extLst>
          </p:cNvPr>
          <p:cNvSpPr txBox="1">
            <a:spLocks/>
          </p:cNvSpPr>
          <p:nvPr/>
        </p:nvSpPr>
        <p:spPr>
          <a:xfrm>
            <a:off x="408519" y="237500"/>
            <a:ext cx="5273483" cy="3449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loCleanW01-OneBold" panose="02010804020200000003"/>
              </a:rPr>
              <a:t>CONTROL INTERNO / AUTOEVALUACIÓN</a:t>
            </a:r>
          </a:p>
        </p:txBody>
      </p:sp>
      <p:sp>
        <p:nvSpPr>
          <p:cNvPr id="3" name="Título 5">
            <a:extLst>
              <a:ext uri="{FF2B5EF4-FFF2-40B4-BE49-F238E27FC236}">
                <a16:creationId xmlns:a16="http://schemas.microsoft.com/office/drawing/2014/main" id="{D65C98AA-2D2D-6B5F-60AB-D74C46E9B47D}"/>
              </a:ext>
            </a:extLst>
          </p:cNvPr>
          <p:cNvSpPr txBox="1">
            <a:spLocks/>
          </p:cNvSpPr>
          <p:nvPr/>
        </p:nvSpPr>
        <p:spPr>
          <a:xfrm>
            <a:off x="4464823" y="3175278"/>
            <a:ext cx="1217179" cy="112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chemeClr val="tx1"/>
                </a:solidFill>
                <a:latin typeface="LuloCleanW01-OneBold" panose="02010804020200000003"/>
              </a:rPr>
              <a:t> </a:t>
            </a:r>
            <a:endParaRPr lang="es-ES" sz="1600" dirty="0">
              <a:solidFill>
                <a:schemeClr val="tx1"/>
              </a:solidFill>
              <a:latin typeface="LuloCleanW01-OneBold" panose="02010804020200000003"/>
            </a:endParaRPr>
          </a:p>
        </p:txBody>
      </p:sp>
      <p:sp>
        <p:nvSpPr>
          <p:cNvPr id="9" name="Título 5">
            <a:extLst>
              <a:ext uri="{FF2B5EF4-FFF2-40B4-BE49-F238E27FC236}">
                <a16:creationId xmlns:a16="http://schemas.microsoft.com/office/drawing/2014/main" id="{72B85164-1D2A-6517-FB69-95CCE41BE19C}"/>
              </a:ext>
            </a:extLst>
          </p:cNvPr>
          <p:cNvSpPr txBox="1">
            <a:spLocks/>
          </p:cNvSpPr>
          <p:nvPr/>
        </p:nvSpPr>
        <p:spPr>
          <a:xfrm>
            <a:off x="2474310" y="2301339"/>
            <a:ext cx="2759622" cy="3308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solidFill>
                  <a:schemeClr val="bg1"/>
                </a:solidFill>
                <a:latin typeface="LuloCleanW01-OneBold" panose="02010804020200000003"/>
              </a:rPr>
              <a:t>C.02 ADMINISTRACIÓN DE RIESGOS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P06. Definir Objetivos y Riesgo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P07. Identificar, Analizar y Responder a los Riesgos 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P08. Considerar el Riesgo de Corrupción.  </a:t>
            </a:r>
          </a:p>
          <a:p>
            <a:pPr algn="just"/>
            <a:endParaRPr lang="es-ES" sz="1600" dirty="0">
              <a:solidFill>
                <a:schemeClr val="bg1"/>
              </a:solidFill>
              <a:latin typeface="LuloCleanW01-OneBold" panose="02010804020200000003"/>
            </a:endParaRPr>
          </a:p>
          <a:p>
            <a:pPr algn="just"/>
            <a:r>
              <a:rPr lang="es-ES" sz="1600" dirty="0">
                <a:solidFill>
                  <a:schemeClr val="bg1"/>
                </a:solidFill>
                <a:latin typeface="LuloCleanW01-OneBold" panose="02010804020200000003"/>
              </a:rPr>
              <a:t>P09. Identificar, Analizar y Responder al Cambio. </a:t>
            </a:r>
            <a:endParaRPr lang="es-ES" sz="4400" dirty="0">
              <a:solidFill>
                <a:schemeClr val="bg1"/>
              </a:solidFill>
              <a:latin typeface="LuloCleanW01-OneBold" panose="02010804020200000003"/>
            </a:endParaRPr>
          </a:p>
        </p:txBody>
      </p:sp>
      <p:sp>
        <p:nvSpPr>
          <p:cNvPr id="10" name="Título 5">
            <a:extLst>
              <a:ext uri="{FF2B5EF4-FFF2-40B4-BE49-F238E27FC236}">
                <a16:creationId xmlns:a16="http://schemas.microsoft.com/office/drawing/2014/main" id="{95F94DD6-AF73-AF3C-56C9-24DBB7DC3359}"/>
              </a:ext>
            </a:extLst>
          </p:cNvPr>
          <p:cNvSpPr txBox="1">
            <a:spLocks/>
          </p:cNvSpPr>
          <p:nvPr/>
        </p:nvSpPr>
        <p:spPr>
          <a:xfrm>
            <a:off x="6547051" y="2363374"/>
            <a:ext cx="5206585" cy="225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>
                <a:latin typeface="LuloCleanW01-OneBold" panose="02010804020200000003"/>
              </a:rPr>
              <a:t>ACCIONES REALIZADAS</a:t>
            </a:r>
          </a:p>
          <a:p>
            <a:pPr algn="just"/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LuloCleanW01-OneBold" panose="02010804020200000003"/>
              </a:rPr>
              <a:t>Difusión y promoción de la publicación en el B.O.  Del reglamento interior de la …. 02/03/223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>
                <a:latin typeface="LuloCleanW01-OneBold" panose="02010804020200000003"/>
              </a:rPr>
              <a:t>Iniciamos con la actualización de perfiles y descripción de puestos definidos, alineados a las funciones de cada área de las unidades administrativas.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600" dirty="0">
              <a:latin typeface="LuloCleanW01-OneBold" panose="02010804020200000003"/>
            </a:endParaRPr>
          </a:p>
          <a:p>
            <a:pPr algn="just"/>
            <a:endParaRPr lang="es-ES" sz="4400" dirty="0">
              <a:solidFill>
                <a:schemeClr val="accent2">
                  <a:lumMod val="75000"/>
                </a:schemeClr>
              </a:solidFill>
              <a:latin typeface="LuloCleanW01-OneBold" panose="02010804020200000003"/>
            </a:endParaRPr>
          </a:p>
        </p:txBody>
      </p:sp>
      <p:sp>
        <p:nvSpPr>
          <p:cNvPr id="4" name="Diagrama de flujo: pantalla 3">
            <a:extLst>
              <a:ext uri="{FF2B5EF4-FFF2-40B4-BE49-F238E27FC236}">
                <a16:creationId xmlns:a16="http://schemas.microsoft.com/office/drawing/2014/main" id="{087DA5D5-F4D7-9B5C-09C7-574DD0311CC6}"/>
              </a:ext>
            </a:extLst>
          </p:cNvPr>
          <p:cNvSpPr/>
          <p:nvPr/>
        </p:nvSpPr>
        <p:spPr>
          <a:xfrm flipH="1">
            <a:off x="70328" y="2455841"/>
            <a:ext cx="2496620" cy="3153848"/>
          </a:xfrm>
          <a:prstGeom prst="flowChartDisplay">
            <a:avLst/>
          </a:prstGeom>
          <a:solidFill>
            <a:srgbClr val="9D2E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dirty="0">
                <a:latin typeface="LuloCleanW01-OneBold" panose="02010804020200000003"/>
              </a:rPr>
              <a:t>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C777D3-B39D-2CD6-5F44-4A6116178C2F}"/>
              </a:ext>
            </a:extLst>
          </p:cNvPr>
          <p:cNvSpPr txBox="1"/>
          <p:nvPr/>
        </p:nvSpPr>
        <p:spPr>
          <a:xfrm>
            <a:off x="10077450" y="259274"/>
            <a:ext cx="1952625" cy="923330"/>
          </a:xfrm>
          <a:prstGeom prst="rect">
            <a:avLst/>
          </a:prstGeom>
          <a:solidFill>
            <a:srgbClr val="9D2E3B">
              <a:alpha val="96078"/>
            </a:srgbClr>
          </a:solidFill>
          <a:ln>
            <a:solidFill>
              <a:srgbClr val="9D2E3B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Logo </a:t>
            </a:r>
          </a:p>
          <a:p>
            <a:pPr algn="ctr"/>
            <a:r>
              <a:rPr lang="es-ES" dirty="0"/>
              <a:t>institucional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60356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</TotalTime>
  <Words>1440</Words>
  <Application>Microsoft Office PowerPoint</Application>
  <PresentationFormat>Panorámica</PresentationFormat>
  <Paragraphs>564</Paragraphs>
  <Slides>33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Century Gothic</vt:lpstr>
      <vt:lpstr>Helvetica</vt:lpstr>
      <vt:lpstr>LuloCleanW01-One</vt:lpstr>
      <vt:lpstr>LuloCleanW01-OneBold</vt:lpstr>
      <vt:lpstr>Wingdings</vt:lpstr>
      <vt:lpstr>Diseño personalizado</vt:lpstr>
      <vt:lpstr>CONTROL INTERNO Comité de Control y Desempeño Institucional</vt:lpstr>
      <vt:lpstr>VERIFICACIÓN Y DECLARACIÓN DEL QUÓRUM LEGAL POR PARTE DEL VOCAL EJECUTIVO</vt:lpstr>
      <vt:lpstr>ESTRUCTURA COMITÉ DE CONTROL Y DESEMPEÑO INSTITUCIONAL </vt:lpstr>
      <vt:lpstr>Presentación de PowerPoint</vt:lpstr>
      <vt:lpstr>Presentación de PowerPoint</vt:lpstr>
      <vt:lpstr>Presentación de PowerPoint</vt:lpstr>
      <vt:lpstr>SEGUIMENTO AL PTCI 2023</vt:lpstr>
      <vt:lpstr>SEGUIMIENTO AL PTCI 2024 Reporte de avance</vt:lpstr>
      <vt:lpstr>SEGUIMIENTO AL PTCI 2024</vt:lpstr>
      <vt:lpstr>SEGUIMIENTO AL PTCI Y PTAR 2024</vt:lpstr>
      <vt:lpstr>SEGUIMIENTO AL PTCI Y PTAR 2024</vt:lpstr>
      <vt:lpstr>SEGUIMIENTO AL PTCI Y PTAR 2024</vt:lpstr>
      <vt:lpstr>SEGUIMIENTO AL PTCI Y PTAR 2024 Mapa de riesgos</vt:lpstr>
      <vt:lpstr>SEGUIMIENTO AL PTCI Y PTAR 2024 Programa de Trabajo de Administración de Riesgos</vt:lpstr>
      <vt:lpstr>SEGUIMIENTO AL PTCI 2024</vt:lpstr>
      <vt:lpstr>SEGUIMIENTO AL PTCI 2024</vt:lpstr>
      <vt:lpstr>SEGUIMIENTO AL PTCI 2024</vt:lpstr>
      <vt:lpstr>VOTACIÓN PARA LA APROBACIÓN DE ACUERDOS CONTROL INTERNO </vt:lpstr>
      <vt:lpstr>Presentación de PowerPoint</vt:lpstr>
      <vt:lpstr>Resultados  al  cierre  del  1er.  Trimestre  2023</vt:lpstr>
      <vt:lpstr>VOTACIÓN PARA LA APROBACIÓN DE ACUERDOS CUENTA PÚBLICA Y ADMINSTRACIÓN</vt:lpstr>
      <vt:lpstr>Presentación de PowerPoint</vt:lpstr>
      <vt:lpstr>Presentación de PowerPoint</vt:lpstr>
      <vt:lpstr>VOTACIÓN PARA LA APROBACIÓN DE ACUERDOS FISCALIZACIÓN Y AUDITORÍA</vt:lpstr>
      <vt:lpstr>Presentación de PowerPoint</vt:lpstr>
      <vt:lpstr>UNIDAD DE TRANSPARECIA </vt:lpstr>
      <vt:lpstr>UNIDAD DE TRANSPARENCIA </vt:lpstr>
      <vt:lpstr>UNIDAD DE TRANSPARENCIA </vt:lpstr>
      <vt:lpstr>VOTACIÓN PARA LA APROBACIÓN DE ACUERDOS TRANSPARENCIA E INTEGRIDAD.</vt:lpstr>
      <vt:lpstr>Presentación de PowerPoint</vt:lpstr>
      <vt:lpstr>APROBACIÓN DE LA PRÓXIMA SESIÓN </vt:lpstr>
      <vt:lpstr>Asuntos Generales</vt:lpstr>
      <vt:lpstr>Clausura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Régimen de control de riesgos de corrupción</dc:title>
  <dc:creator>Victor Alberto Cuevas Acosta</dc:creator>
  <cp:lastModifiedBy>Edna Marisol Garcia Meza</cp:lastModifiedBy>
  <cp:revision>7</cp:revision>
  <dcterms:created xsi:type="dcterms:W3CDTF">2023-08-22T17:13:12Z</dcterms:created>
  <dcterms:modified xsi:type="dcterms:W3CDTF">2024-01-12T17:31:14Z</dcterms:modified>
</cp:coreProperties>
</file>