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1" r:id="rId2"/>
    <p:sldId id="361" r:id="rId3"/>
    <p:sldId id="334" r:id="rId4"/>
    <p:sldId id="356" r:id="rId5"/>
    <p:sldId id="357" r:id="rId6"/>
    <p:sldId id="362" r:id="rId7"/>
    <p:sldId id="363" r:id="rId8"/>
    <p:sldId id="382" r:id="rId9"/>
    <p:sldId id="279" r:id="rId10"/>
    <p:sldId id="29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0598E93-661C-4ED3-A314-04F506DFF7D9}">
          <p14:sldIdLst>
            <p14:sldId id="261"/>
            <p14:sldId id="361"/>
            <p14:sldId id="334"/>
            <p14:sldId id="356"/>
            <p14:sldId id="357"/>
            <p14:sldId id="362"/>
            <p14:sldId id="363"/>
            <p14:sldId id="382"/>
            <p14:sldId id="27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A39"/>
    <a:srgbClr val="942E3B"/>
    <a:srgbClr val="BE722A"/>
    <a:srgbClr val="D27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208F45-A68A-4EDA-B2CD-AAA16EE98BA0}" v="5" dt="2023-12-15T19:53:46.946"/>
    <p1510:client id="{A996B97E-AB7D-21EB-C6DB-3C601AE054FA}" v="1" dt="2023-12-15T18:25:45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149D1-F60A-4472-B952-0AB0221708C8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97FA-3FE8-466F-9E95-80C4F746E5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35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36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80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191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454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10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796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606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86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_0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A303E-098F-32FB-24DE-C8E8C630D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9199"/>
            <a:ext cx="9144000" cy="1909763"/>
          </a:xfrm>
        </p:spPr>
        <p:txBody>
          <a:bodyPr anchor="b">
            <a:noAutofit/>
          </a:bodyPr>
          <a:lstStyle>
            <a:lvl1pPr algn="ctr">
              <a:defRPr sz="3000" spc="-300">
                <a:solidFill>
                  <a:schemeClr val="bg1"/>
                </a:solidFill>
                <a:latin typeface="LuloCleanW01-OneBold" panose="02010804020200000003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27F7E0-4012-28C0-5AF6-C296A0056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21038"/>
            <a:ext cx="9144000" cy="1220333"/>
          </a:xfrm>
        </p:spPr>
        <p:txBody>
          <a:bodyPr>
            <a:normAutofit/>
          </a:bodyPr>
          <a:lstStyle>
            <a:lvl1pPr marL="0" indent="0" algn="ctr">
              <a:buNone/>
              <a:defRPr sz="1600" spc="-300">
                <a:solidFill>
                  <a:schemeClr val="bg1"/>
                </a:solidFill>
                <a:latin typeface="LuloCleanW01-One" panose="0201030402020000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pic>
        <p:nvPicPr>
          <p:cNvPr id="7" name="Imagen 6" descr="Imagen que contiene Texto">
            <a:extLst>
              <a:ext uri="{FF2B5EF4-FFF2-40B4-BE49-F238E27FC236}">
                <a16:creationId xmlns:a16="http://schemas.microsoft.com/office/drawing/2014/main" id="{EEAFF73C-3CCA-2486-9603-0D13E9BD45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t="40303" r="14715" b="40112"/>
          <a:stretch/>
        </p:blipFill>
        <p:spPr>
          <a:xfrm>
            <a:off x="4212592" y="5090160"/>
            <a:ext cx="3766819" cy="814650"/>
          </a:xfrm>
          <a:prstGeom prst="rect">
            <a:avLst/>
          </a:prstGeom>
        </p:spPr>
      </p:pic>
      <p:pic>
        <p:nvPicPr>
          <p:cNvPr id="9" name="Imagen 8" descr="Imagen que contiene Texto">
            <a:extLst>
              <a:ext uri="{FF2B5EF4-FFF2-40B4-BE49-F238E27FC236}">
                <a16:creationId xmlns:a16="http://schemas.microsoft.com/office/drawing/2014/main" id="{D046D3DF-70DB-D8F9-8808-E483A019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41477" r="56815" b="50714"/>
          <a:stretch/>
        </p:blipFill>
        <p:spPr>
          <a:xfrm>
            <a:off x="5109588" y="1305391"/>
            <a:ext cx="1972825" cy="44717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67BB2D8-24DA-E3A7-4C24-F1F0954D19BD}"/>
              </a:ext>
            </a:extLst>
          </p:cNvPr>
          <p:cNvSpPr/>
          <p:nvPr userDrawn="1"/>
        </p:nvSpPr>
        <p:spPr>
          <a:xfrm>
            <a:off x="5141495" y="4010204"/>
            <a:ext cx="1909010" cy="66946"/>
          </a:xfrm>
          <a:prstGeom prst="rect">
            <a:avLst/>
          </a:prstGeom>
          <a:solidFill>
            <a:srgbClr val="BE72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136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editar </a:t>
            </a:r>
          </a:p>
        </p:txBody>
      </p:sp>
      <p:sp>
        <p:nvSpPr>
          <p:cNvPr id="9" name="Marcador de título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tabla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68820299-DC87-4039-A7B5-9AC50CF7A216}" type="datetime4">
              <a:rPr lang="es-ES" noProof="0" smtClean="0">
                <a:latin typeface="+mn-lt"/>
              </a:rPr>
              <a:t>12 de enero de 2024</a:t>
            </a:fld>
            <a:endParaRPr lang="es-ES" noProof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Revisión anual</a:t>
            </a:r>
            <a:endParaRPr lang="es-ES" b="0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1122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7654D3-51E3-4DAB-8B98-C0FA872C2507}" type="datetime1">
              <a:rPr lang="es-ES" noProof="0" smtClean="0"/>
              <a:t>12/01/2024</a:t>
            </a:fld>
            <a:endParaRPr lang="es-ES" noProof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1672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_0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A303E-098F-32FB-24DE-C8E8C630D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2540"/>
            <a:ext cx="9144000" cy="1954393"/>
          </a:xfrm>
        </p:spPr>
        <p:txBody>
          <a:bodyPr anchor="b">
            <a:noAutofit/>
          </a:bodyPr>
          <a:lstStyle>
            <a:lvl1pPr algn="ctr">
              <a:defRPr sz="3000" spc="-300">
                <a:solidFill>
                  <a:schemeClr val="bg2">
                    <a:lumMod val="25000"/>
                  </a:schemeClr>
                </a:solidFill>
                <a:latin typeface="LuloCleanW01-OneBold" panose="02010804020200000003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27F7E0-4012-28C0-5AF6-C296A0056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9009"/>
            <a:ext cx="9144000" cy="1242105"/>
          </a:xfrm>
        </p:spPr>
        <p:txBody>
          <a:bodyPr>
            <a:normAutofit/>
          </a:bodyPr>
          <a:lstStyle>
            <a:lvl1pPr marL="0" indent="0" algn="ctr">
              <a:buNone/>
              <a:defRPr sz="1600" spc="-300">
                <a:solidFill>
                  <a:schemeClr val="bg2">
                    <a:lumMod val="25000"/>
                  </a:schemeClr>
                </a:solidFill>
                <a:latin typeface="LuloCleanW01-One" panose="0201030402020000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6ACE1ED-F8EB-C323-8990-91CF63A51961}"/>
              </a:ext>
            </a:extLst>
          </p:cNvPr>
          <p:cNvSpPr/>
          <p:nvPr userDrawn="1"/>
        </p:nvSpPr>
        <p:spPr>
          <a:xfrm>
            <a:off x="5141495" y="4010204"/>
            <a:ext cx="1909010" cy="66946"/>
          </a:xfrm>
          <a:prstGeom prst="rect">
            <a:avLst/>
          </a:prstGeom>
          <a:solidFill>
            <a:srgbClr val="BE72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Texto">
            <a:extLst>
              <a:ext uri="{FF2B5EF4-FFF2-40B4-BE49-F238E27FC236}">
                <a16:creationId xmlns:a16="http://schemas.microsoft.com/office/drawing/2014/main" id="{328C7060-B42A-AD27-E5AA-355FEBA725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t="39710" r="13742" b="38728"/>
          <a:stretch/>
        </p:blipFill>
        <p:spPr>
          <a:xfrm>
            <a:off x="4212000" y="5101200"/>
            <a:ext cx="3505258" cy="813600"/>
          </a:xfrm>
          <a:prstGeom prst="rect">
            <a:avLst/>
          </a:prstGeom>
        </p:spPr>
      </p:pic>
      <p:pic>
        <p:nvPicPr>
          <p:cNvPr id="11" name="Imagen 10" descr="Dibujo abstracto de colores&#10;&#10;Descripción generada automáticamente con confianza baja">
            <a:extLst>
              <a:ext uri="{FF2B5EF4-FFF2-40B4-BE49-F238E27FC236}">
                <a16:creationId xmlns:a16="http://schemas.microsoft.com/office/drawing/2014/main" id="{F79943E7-6404-5E4F-9FC7-BAE199B00A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05" y="1404256"/>
            <a:ext cx="1713990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3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 Guinda_0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A303E-098F-32FB-24DE-C8E8C630D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1799"/>
            <a:ext cx="9144000" cy="1909763"/>
          </a:xfrm>
        </p:spPr>
        <p:txBody>
          <a:bodyPr anchor="b">
            <a:noAutofit/>
          </a:bodyPr>
          <a:lstStyle>
            <a:lvl1pPr algn="ctr">
              <a:defRPr sz="3000" spc="-300">
                <a:solidFill>
                  <a:schemeClr val="bg1"/>
                </a:solidFill>
                <a:latin typeface="LuloCleanW01-OneBold" panose="02010804020200000003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27F7E0-4012-28C0-5AF6-C296A0056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03638"/>
            <a:ext cx="9144000" cy="1220333"/>
          </a:xfrm>
        </p:spPr>
        <p:txBody>
          <a:bodyPr>
            <a:normAutofit/>
          </a:bodyPr>
          <a:lstStyle>
            <a:lvl1pPr marL="0" indent="0" algn="ctr">
              <a:buNone/>
              <a:defRPr sz="1600" spc="-300">
                <a:solidFill>
                  <a:schemeClr val="bg1"/>
                </a:solidFill>
                <a:latin typeface="LuloCleanW01-One" panose="0201030402020000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67BB2D8-24DA-E3A7-4C24-F1F0954D19BD}"/>
              </a:ext>
            </a:extLst>
          </p:cNvPr>
          <p:cNvSpPr/>
          <p:nvPr userDrawn="1"/>
        </p:nvSpPr>
        <p:spPr>
          <a:xfrm>
            <a:off x="5141495" y="4492804"/>
            <a:ext cx="1909010" cy="66946"/>
          </a:xfrm>
          <a:prstGeom prst="rect">
            <a:avLst/>
          </a:prstGeom>
          <a:solidFill>
            <a:srgbClr val="BE72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 descr="Imagen que contiene Texto">
            <a:extLst>
              <a:ext uri="{FF2B5EF4-FFF2-40B4-BE49-F238E27FC236}">
                <a16:creationId xmlns:a16="http://schemas.microsoft.com/office/drawing/2014/main" id="{75E7A38F-8F3C-1E34-BA7A-6CA64408F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41477" r="56815" b="50714"/>
          <a:stretch/>
        </p:blipFill>
        <p:spPr>
          <a:xfrm>
            <a:off x="5109588" y="1609723"/>
            <a:ext cx="1972825" cy="44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2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 Blanco_0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A303E-098F-32FB-24DE-C8E8C630D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4776"/>
            <a:ext cx="9144000" cy="1822677"/>
          </a:xfrm>
        </p:spPr>
        <p:txBody>
          <a:bodyPr anchor="b">
            <a:noAutofit/>
          </a:bodyPr>
          <a:lstStyle>
            <a:lvl1pPr algn="ctr">
              <a:defRPr sz="3000" spc="-300">
                <a:solidFill>
                  <a:schemeClr val="bg2">
                    <a:lumMod val="25000"/>
                  </a:schemeClr>
                </a:solidFill>
                <a:latin typeface="LuloCleanW01-OneBold" panose="02010804020200000003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27F7E0-4012-28C0-5AF6-C296A0056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9529"/>
            <a:ext cx="9144000" cy="1242105"/>
          </a:xfrm>
        </p:spPr>
        <p:txBody>
          <a:bodyPr>
            <a:normAutofit/>
          </a:bodyPr>
          <a:lstStyle>
            <a:lvl1pPr marL="0" indent="0" algn="ctr">
              <a:buNone/>
              <a:defRPr sz="1600" spc="-300">
                <a:solidFill>
                  <a:schemeClr val="bg2">
                    <a:lumMod val="25000"/>
                  </a:schemeClr>
                </a:solidFill>
                <a:latin typeface="LuloCleanW01-One" panose="0201030402020000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6ACE1ED-F8EB-C323-8990-91CF63A51961}"/>
              </a:ext>
            </a:extLst>
          </p:cNvPr>
          <p:cNvSpPr/>
          <p:nvPr userDrawn="1"/>
        </p:nvSpPr>
        <p:spPr>
          <a:xfrm>
            <a:off x="5141495" y="4360724"/>
            <a:ext cx="1909010" cy="66946"/>
          </a:xfrm>
          <a:prstGeom prst="rect">
            <a:avLst/>
          </a:prstGeom>
          <a:solidFill>
            <a:srgbClr val="BE72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 descr="Dibujo abstracto de colores&#10;&#10;Descripción generada automáticamente con confianza baja">
            <a:extLst>
              <a:ext uri="{FF2B5EF4-FFF2-40B4-BE49-F238E27FC236}">
                <a16:creationId xmlns:a16="http://schemas.microsoft.com/office/drawing/2014/main" id="{88F2BD0C-73FC-B6E2-24A6-7C95F173E5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05" y="1754776"/>
            <a:ext cx="1713990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6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D0621-0819-27E8-D9AF-92F75B69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1B4531-7B11-CDF1-2BCE-00D4BBAD46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4520"/>
            <a:ext cx="10515600" cy="4328159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282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41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áfi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gráfico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editar 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6A99CD11-04C6-421F-AE19-E5D29CCF776B}" type="datetime4">
              <a:rPr lang="es-ES" noProof="0" smtClean="0">
                <a:latin typeface="+mn-lt"/>
              </a:rPr>
              <a:t>12 de enero de 2024</a:t>
            </a:fld>
            <a:endParaRPr lang="es-ES" noProof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Revisión anual</a:t>
            </a:r>
            <a:endParaRPr lang="es-ES" b="0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8495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contenido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posición de contenido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7F69136C-C4B2-45F2-BCFC-515A0853BD43}" type="datetime4">
              <a:rPr lang="es-ES" noProof="0" smtClean="0">
                <a:latin typeface="+mn-lt"/>
              </a:rPr>
              <a:t>12 de enero de 2024</a:t>
            </a:fld>
            <a:endParaRPr lang="es-ES" noProof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Revisión anual</a:t>
            </a:r>
            <a:endParaRPr lang="es-ES" b="0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73861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/>
            </a:p>
          </p:txBody>
        </p:sp>
      </p:grp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48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Marcador de texto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845086BA-4771-4251-A1A0-95AEDDEBD7A7}" type="datetime4">
              <a:rPr lang="es-ES" noProof="0" smtClean="0">
                <a:latin typeface="+mn-lt"/>
              </a:rPr>
              <a:t>12 de enero de 2024</a:t>
            </a:fld>
            <a:endParaRPr lang="es-ES" noProof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Revisión anual</a:t>
            </a:r>
            <a:endParaRPr lang="es-ES" b="0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8928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368777-FA63-8A4B-0A6D-B24F8337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1E4A4E-AE15-364C-5539-714A35F7A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0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98" r:id="rId4"/>
    <p:sldLayoutId id="2147483699" r:id="rId5"/>
    <p:sldLayoutId id="2147483691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300">
          <a:solidFill>
            <a:schemeClr val="tx1"/>
          </a:solidFill>
          <a:latin typeface="LuloCleanW01-OneBold" panose="0201080402020000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5D823-C3A0-377C-EEA1-940F11C6E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31159"/>
            <a:ext cx="9144000" cy="1590041"/>
          </a:xfrm>
        </p:spPr>
        <p:txBody>
          <a:bodyPr/>
          <a:lstStyle/>
          <a:p>
            <a:br>
              <a:rPr lang="es-ES" sz="44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ES" sz="44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s-ES" sz="4400" b="1" i="0" u="none" strike="noStrike" baseline="0" dirty="0">
                <a:latin typeface="Century Gothic" panose="020B0502020202020204" pitchFamily="34" charset="0"/>
              </a:rPr>
              <a:t>CONTROL INTERNO INSTITUCIONAL</a:t>
            </a:r>
            <a:br>
              <a:rPr lang="es-ES" sz="4400" b="1" i="0" u="none" strike="noStrike" baseline="0" dirty="0">
                <a:latin typeface="Century Gothic" panose="020B0502020202020204" pitchFamily="34" charset="0"/>
              </a:rPr>
            </a:br>
            <a:br>
              <a:rPr lang="es-ES" sz="4400" b="1" i="0" u="none" strike="noStrike" baseline="0" dirty="0">
                <a:latin typeface="Century Gothic" panose="020B0502020202020204" pitchFamily="34" charset="0"/>
              </a:rPr>
            </a:br>
            <a:r>
              <a:rPr lang="es-ES" sz="2400" i="0" u="none" strike="noStrike" baseline="0" dirty="0">
                <a:latin typeface="Century Gothic" panose="020B0502020202020204" pitchFamily="34" charset="0"/>
              </a:rPr>
              <a:t>Estrategia de Trabajo </a:t>
            </a:r>
            <a:br>
              <a:rPr lang="es-ES" sz="2400" i="0" u="none" strike="noStrike" baseline="0" dirty="0">
                <a:latin typeface="Century Gothic" panose="020B0502020202020204" pitchFamily="34" charset="0"/>
              </a:rPr>
            </a:br>
            <a:r>
              <a:rPr lang="es-ES" sz="2400" i="0" u="none" strike="noStrike" baseline="0" dirty="0">
                <a:latin typeface="Century Gothic" panose="020B0502020202020204" pitchFamily="34" charset="0"/>
              </a:rPr>
              <a:t>Enero 2024</a:t>
            </a:r>
            <a:endParaRPr lang="es-MX" sz="6000" dirty="0">
              <a:latin typeface="LuloCleanW01-OneBold"/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8C063407-E8EC-497F-B566-0CAFF79DB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5000" y="5008880"/>
            <a:ext cx="3302000" cy="524691"/>
          </a:xfrm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s-ES" sz="3200" dirty="0"/>
              <a:t>Logo </a:t>
            </a:r>
          </a:p>
        </p:txBody>
      </p:sp>
    </p:spTree>
    <p:extLst>
      <p:ext uri="{BB962C8B-B14F-4D97-AF65-F5344CB8AC3E}">
        <p14:creationId xmlns:p14="http://schemas.microsoft.com/office/powerpoint/2010/main" val="224680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365BF64-4B30-4125-9A30-A1B08C80ED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sz="9600">
                <a:solidFill>
                  <a:srgbClr val="FFFFFF"/>
                </a:solidFill>
                <a:latin typeface="+mj-lt"/>
              </a:rPr>
              <a:t>Clausura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D4305886-8ACA-4ED6-AA5B-215F6D741C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 rtl="0">
              <a:buNone/>
            </a:pPr>
            <a:r>
              <a:rPr lang="es-ES" sz="2400" cap="all" spc="200">
                <a:solidFill>
                  <a:srgbClr val="FFFFFF"/>
                </a:solidFill>
              </a:rPr>
              <a:t>¡Gracias!</a:t>
            </a:r>
          </a:p>
        </p:txBody>
      </p:sp>
      <p:sp>
        <p:nvSpPr>
          <p:cNvPr id="3" name="Subtítulo 6">
            <a:extLst>
              <a:ext uri="{FF2B5EF4-FFF2-40B4-BE49-F238E27FC236}">
                <a16:creationId xmlns:a16="http://schemas.microsoft.com/office/drawing/2014/main" id="{A093F061-3409-356E-6B7A-BB71E9F9313E}"/>
              </a:ext>
            </a:extLst>
          </p:cNvPr>
          <p:cNvSpPr txBox="1">
            <a:spLocks/>
          </p:cNvSpPr>
          <p:nvPr/>
        </p:nvSpPr>
        <p:spPr>
          <a:xfrm>
            <a:off x="9840206" y="378922"/>
            <a:ext cx="2198762" cy="52469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dirty="0"/>
              <a:t>Logo </a:t>
            </a:r>
          </a:p>
        </p:txBody>
      </p:sp>
    </p:spTree>
    <p:extLst>
      <p:ext uri="{BB962C8B-B14F-4D97-AF65-F5344CB8AC3E}">
        <p14:creationId xmlns:p14="http://schemas.microsoft.com/office/powerpoint/2010/main" val="412797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269480" cy="62171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kumimoji="0" lang="es-MX" sz="2200" b="1" i="0" u="none" strike="noStrike" kern="1200" cap="none" spc="100" normalizeH="0" baseline="0" noProof="0" dirty="0">
                <a:ln>
                  <a:noFill/>
                </a:ln>
                <a:solidFill>
                  <a:srgbClr val="505046">
                    <a:lumMod val="50000"/>
                  </a:srgbClr>
                </a:solidFill>
                <a:effectLst/>
                <a:uLnTx/>
                <a:uFillTx/>
                <a:latin typeface="LuloCleanW01-OneBold"/>
              </a:rPr>
              <a:t>ENFOQUE SISTÉMICO DEL SISTEMA ANTICORRUPCIÓN</a:t>
            </a:r>
            <a:endParaRPr lang="es-MX" sz="2200" dirty="0">
              <a:latin typeface="LuloCleanW01-OneBold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2</a:t>
            </a:fld>
            <a:endParaRPr lang="es-ES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5EE58E9-58A8-704C-ACA4-E5546B05D66B}"/>
              </a:ext>
            </a:extLst>
          </p:cNvPr>
          <p:cNvGrpSpPr/>
          <p:nvPr/>
        </p:nvGrpSpPr>
        <p:grpSpPr>
          <a:xfrm>
            <a:off x="1850795" y="1096461"/>
            <a:ext cx="8770609" cy="5205493"/>
            <a:chOff x="885524" y="1354657"/>
            <a:chExt cx="7577642" cy="5205493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0995D32-7A97-0248-7F42-C16A5589FF9B}"/>
                </a:ext>
              </a:extLst>
            </p:cNvPr>
            <p:cNvGrpSpPr/>
            <p:nvPr/>
          </p:nvGrpSpPr>
          <p:grpSpPr>
            <a:xfrm>
              <a:off x="885524" y="1354657"/>
              <a:ext cx="7476067" cy="5205493"/>
              <a:chOff x="543867" y="1241645"/>
              <a:chExt cx="8024233" cy="5840153"/>
            </a:xfrm>
          </p:grpSpPr>
          <p:grpSp>
            <p:nvGrpSpPr>
              <p:cNvPr id="21" name="Grupo 20">
                <a:extLst>
                  <a:ext uri="{FF2B5EF4-FFF2-40B4-BE49-F238E27FC236}">
                    <a16:creationId xmlns:a16="http://schemas.microsoft.com/office/drawing/2014/main" id="{3951D7D4-CC09-A50A-51B9-B1CE7EF3EF8B}"/>
                  </a:ext>
                </a:extLst>
              </p:cNvPr>
              <p:cNvGrpSpPr/>
              <p:nvPr/>
            </p:nvGrpSpPr>
            <p:grpSpPr>
              <a:xfrm>
                <a:off x="543867" y="1241645"/>
                <a:ext cx="6810281" cy="4684145"/>
                <a:chOff x="1064194" y="1467499"/>
                <a:chExt cx="6810281" cy="4684145"/>
              </a:xfrm>
            </p:grpSpPr>
            <p:pic>
              <p:nvPicPr>
                <p:cNvPr id="26" name="Imagen 25">
                  <a:extLst>
                    <a:ext uri="{FF2B5EF4-FFF2-40B4-BE49-F238E27FC236}">
                      <a16:creationId xmlns:a16="http://schemas.microsoft.com/office/drawing/2014/main" id="{48CC8234-4361-1766-0333-E9890CE0C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887" t="22737" r="37925" b="46386"/>
                <a:stretch/>
              </p:blipFill>
              <p:spPr>
                <a:xfrm>
                  <a:off x="3570973" y="1985586"/>
                  <a:ext cx="2899313" cy="2817419"/>
                </a:xfrm>
                <a:prstGeom prst="flowChartConnector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</p:pic>
            <p:sp>
              <p:nvSpPr>
                <p:cNvPr id="27" name="Elipse 26">
                  <a:extLst>
                    <a:ext uri="{FF2B5EF4-FFF2-40B4-BE49-F238E27FC236}">
                      <a16:creationId xmlns:a16="http://schemas.microsoft.com/office/drawing/2014/main" id="{47B80D17-0FCA-3942-4B6A-98A1B1CB3094}"/>
                    </a:ext>
                  </a:extLst>
                </p:cNvPr>
                <p:cNvSpPr/>
                <p:nvPr/>
              </p:nvSpPr>
              <p:spPr>
                <a:xfrm>
                  <a:off x="2282287" y="1467499"/>
                  <a:ext cx="1843362" cy="1799864"/>
                </a:xfrm>
                <a:prstGeom prst="ellipse">
                  <a:avLst/>
                </a:prstGeom>
                <a:solidFill>
                  <a:srgbClr val="D228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8" name="Elipse 27">
                  <a:extLst>
                    <a:ext uri="{FF2B5EF4-FFF2-40B4-BE49-F238E27FC236}">
                      <a16:creationId xmlns:a16="http://schemas.microsoft.com/office/drawing/2014/main" id="{CD1922EA-0562-51B8-C33E-019B621BCF78}"/>
                    </a:ext>
                  </a:extLst>
                </p:cNvPr>
                <p:cNvSpPr/>
                <p:nvPr/>
              </p:nvSpPr>
              <p:spPr>
                <a:xfrm>
                  <a:off x="6031113" y="2255283"/>
                  <a:ext cx="1843362" cy="1799864"/>
                </a:xfrm>
                <a:prstGeom prst="ellipse">
                  <a:avLst/>
                </a:prstGeom>
                <a:solidFill>
                  <a:srgbClr val="642F22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9" name="Elipse 28">
                  <a:extLst>
                    <a:ext uri="{FF2B5EF4-FFF2-40B4-BE49-F238E27FC236}">
                      <a16:creationId xmlns:a16="http://schemas.microsoft.com/office/drawing/2014/main" id="{70A04E05-80B2-F2DA-8896-5C86AD809D89}"/>
                    </a:ext>
                  </a:extLst>
                </p:cNvPr>
                <p:cNvSpPr/>
                <p:nvPr/>
              </p:nvSpPr>
              <p:spPr>
                <a:xfrm>
                  <a:off x="3348347" y="4351780"/>
                  <a:ext cx="1843362" cy="1799864"/>
                </a:xfrm>
                <a:prstGeom prst="ellipse">
                  <a:avLst/>
                </a:prstGeom>
                <a:solidFill>
                  <a:srgbClr val="621857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pic>
              <p:nvPicPr>
                <p:cNvPr id="30" name="Picture 2" descr="hand, sign, stop icon">
                  <a:extLst>
                    <a:ext uri="{FF2B5EF4-FFF2-40B4-BE49-F238E27FC236}">
                      <a16:creationId xmlns:a16="http://schemas.microsoft.com/office/drawing/2014/main" id="{7EE500A0-9881-9752-136C-5F6A48872A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88679" y="1480195"/>
                  <a:ext cx="1081979" cy="1175168"/>
                </a:xfrm>
                <a:prstGeom prst="rect">
                  <a:avLst/>
                </a:prstGeom>
                <a:noFill/>
              </p:spPr>
            </p:pic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id="{8DE8B494-154A-C84C-E3B0-F5437EEEA144}"/>
                    </a:ext>
                  </a:extLst>
                </p:cNvPr>
                <p:cNvSpPr txBox="1"/>
                <p:nvPr/>
              </p:nvSpPr>
              <p:spPr bwMode="auto">
                <a:xfrm>
                  <a:off x="2676114" y="2631995"/>
                  <a:ext cx="1077539" cy="5524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s-MX" sz="1400" b="1"/>
                    <a:t>CONTROL </a:t>
                  </a:r>
                </a:p>
                <a:p>
                  <a:pPr algn="ctr">
                    <a:defRPr/>
                  </a:pPr>
                  <a:r>
                    <a:rPr lang="es-MX" sz="1200" b="1"/>
                    <a:t>INTERNO</a:t>
                  </a:r>
                  <a:endParaRPr lang="es-ES" sz="1400" b="1"/>
                </a:p>
              </p:txBody>
            </p:sp>
            <p:sp>
              <p:nvSpPr>
                <p:cNvPr id="32" name="CuadroTexto 31">
                  <a:extLst>
                    <a:ext uri="{FF2B5EF4-FFF2-40B4-BE49-F238E27FC236}">
                      <a16:creationId xmlns:a16="http://schemas.microsoft.com/office/drawing/2014/main" id="{76590E3A-983E-35EC-46E4-8A7FFBE43951}"/>
                    </a:ext>
                  </a:extLst>
                </p:cNvPr>
                <p:cNvSpPr txBox="1"/>
                <p:nvPr/>
              </p:nvSpPr>
              <p:spPr bwMode="auto">
                <a:xfrm>
                  <a:off x="3640036" y="5470670"/>
                  <a:ext cx="1280646" cy="5179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s-MX" sz="1200" b="1"/>
                    <a:t>FISCALIZACIÓN  </a:t>
                  </a:r>
                </a:p>
                <a:p>
                  <a:pPr algn="ctr">
                    <a:defRPr/>
                  </a:pPr>
                  <a:r>
                    <a:rPr lang="es-MX" sz="1200" b="1"/>
                    <a:t>SUPERIOR</a:t>
                  </a:r>
                  <a:endParaRPr lang="es-ES" sz="1200" b="1"/>
                </a:p>
              </p:txBody>
            </p:sp>
            <p:pic>
              <p:nvPicPr>
                <p:cNvPr id="33" name="Picture 4" descr="radar icon">
                  <a:extLst>
                    <a:ext uri="{FF2B5EF4-FFF2-40B4-BE49-F238E27FC236}">
                      <a16:creationId xmlns:a16="http://schemas.microsoft.com/office/drawing/2014/main" id="{E06E4B20-00C8-D77F-1F55-642992F6BB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05202" y="4525532"/>
                  <a:ext cx="874847" cy="9497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6" descr="authority, judge, justice, law icon">
                  <a:extLst>
                    <a:ext uri="{FF2B5EF4-FFF2-40B4-BE49-F238E27FC236}">
                      <a16:creationId xmlns:a16="http://schemas.microsoft.com/office/drawing/2014/main" id="{8A9F6E46-908B-7C32-0B00-1237F54DA1C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0286" y="2367430"/>
                  <a:ext cx="979668" cy="1062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CuadroTexto 34">
                  <a:extLst>
                    <a:ext uri="{FF2B5EF4-FFF2-40B4-BE49-F238E27FC236}">
                      <a16:creationId xmlns:a16="http://schemas.microsoft.com/office/drawing/2014/main" id="{38914F31-061E-F51B-237D-873EB3E91419}"/>
                    </a:ext>
                  </a:extLst>
                </p:cNvPr>
                <p:cNvSpPr txBox="1"/>
                <p:nvPr/>
              </p:nvSpPr>
              <p:spPr bwMode="auto">
                <a:xfrm>
                  <a:off x="6350561" y="3405908"/>
                  <a:ext cx="1263110" cy="4661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s-MX" sz="1050" b="1"/>
                    <a:t>SISTEMA</a:t>
                  </a:r>
                </a:p>
                <a:p>
                  <a:pPr algn="ctr">
                    <a:defRPr/>
                  </a:pPr>
                  <a:r>
                    <a:rPr lang="es-MX" sz="1050" b="1"/>
                    <a:t> SANCIONADOR</a:t>
                  </a:r>
                  <a:endParaRPr lang="es-ES" sz="1050" b="1"/>
                </a:p>
              </p:txBody>
            </p:sp>
            <p:sp>
              <p:nvSpPr>
                <p:cNvPr id="36" name="Elipse 35">
                  <a:extLst>
                    <a:ext uri="{FF2B5EF4-FFF2-40B4-BE49-F238E27FC236}">
                      <a16:creationId xmlns:a16="http://schemas.microsoft.com/office/drawing/2014/main" id="{62BCCA84-71B3-857B-BDC6-784A3DED7387}"/>
                    </a:ext>
                  </a:extLst>
                </p:cNvPr>
                <p:cNvSpPr/>
                <p:nvPr/>
              </p:nvSpPr>
              <p:spPr>
                <a:xfrm>
                  <a:off x="1064194" y="1553065"/>
                  <a:ext cx="1140279" cy="1102298"/>
                </a:xfrm>
                <a:prstGeom prst="ellipse">
                  <a:avLst/>
                </a:prstGeom>
                <a:solidFill>
                  <a:srgbClr val="D228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050"/>
                    <a:t>Secretaría de la Función Pública </a:t>
                  </a:r>
                </a:p>
              </p:txBody>
            </p:sp>
            <p:sp>
              <p:nvSpPr>
                <p:cNvPr id="37" name="Elipse 36">
                  <a:extLst>
                    <a:ext uri="{FF2B5EF4-FFF2-40B4-BE49-F238E27FC236}">
                      <a16:creationId xmlns:a16="http://schemas.microsoft.com/office/drawing/2014/main" id="{3A5C1459-5AFA-E0A3-BD5F-077FD3C17138}"/>
                    </a:ext>
                  </a:extLst>
                </p:cNvPr>
                <p:cNvSpPr/>
                <p:nvPr/>
              </p:nvSpPr>
              <p:spPr>
                <a:xfrm>
                  <a:off x="1320153" y="2707274"/>
                  <a:ext cx="1140279" cy="1102298"/>
                </a:xfrm>
                <a:prstGeom prst="ellipse">
                  <a:avLst/>
                </a:prstGeom>
                <a:solidFill>
                  <a:srgbClr val="D228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1400"/>
                </a:p>
              </p:txBody>
            </p:sp>
            <p:sp>
              <p:nvSpPr>
                <p:cNvPr id="38" name="Elipse 37">
                  <a:extLst>
                    <a:ext uri="{FF2B5EF4-FFF2-40B4-BE49-F238E27FC236}">
                      <a16:creationId xmlns:a16="http://schemas.microsoft.com/office/drawing/2014/main" id="{3D2A1289-F0CA-955D-37C9-B278BA09AC3C}"/>
                    </a:ext>
                  </a:extLst>
                </p:cNvPr>
                <p:cNvSpPr/>
                <p:nvPr/>
              </p:nvSpPr>
              <p:spPr>
                <a:xfrm>
                  <a:off x="2361545" y="3334943"/>
                  <a:ext cx="1140279" cy="1102298"/>
                </a:xfrm>
                <a:prstGeom prst="ellipse">
                  <a:avLst/>
                </a:prstGeom>
                <a:solidFill>
                  <a:srgbClr val="D228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CDF00BD9-A902-A58B-A2DE-D170036E5537}"/>
                  </a:ext>
                </a:extLst>
              </p:cNvPr>
              <p:cNvSpPr/>
              <p:nvPr/>
            </p:nvSpPr>
            <p:spPr>
              <a:xfrm>
                <a:off x="3400350" y="5979500"/>
                <a:ext cx="1140279" cy="1102298"/>
              </a:xfrm>
              <a:prstGeom prst="ellipse">
                <a:avLst/>
              </a:prstGeom>
              <a:solidFill>
                <a:srgbClr val="621857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44541913-28CD-0F4C-591E-BC5EE2BEEF56}"/>
                  </a:ext>
                </a:extLst>
              </p:cNvPr>
              <p:cNvSpPr/>
              <p:nvPr/>
            </p:nvSpPr>
            <p:spPr>
              <a:xfrm>
                <a:off x="4525336" y="5235735"/>
                <a:ext cx="1140279" cy="1102298"/>
              </a:xfrm>
              <a:prstGeom prst="ellipse">
                <a:avLst/>
              </a:prstGeom>
              <a:solidFill>
                <a:srgbClr val="621857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F7FCFA20-6757-A30D-6E5E-88BA874E924E}"/>
                  </a:ext>
                </a:extLst>
              </p:cNvPr>
              <p:cNvSpPr/>
              <p:nvPr/>
            </p:nvSpPr>
            <p:spPr>
              <a:xfrm>
                <a:off x="6812414" y="3580133"/>
                <a:ext cx="1140279" cy="1102298"/>
              </a:xfrm>
              <a:prstGeom prst="ellipse">
                <a:avLst/>
              </a:prstGeom>
              <a:solidFill>
                <a:srgbClr val="642F2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001D23ED-972C-D80A-EAB5-301BC4B22F42}"/>
                  </a:ext>
                </a:extLst>
              </p:cNvPr>
              <p:cNvSpPr/>
              <p:nvPr/>
            </p:nvSpPr>
            <p:spPr>
              <a:xfrm>
                <a:off x="7427821" y="2429508"/>
                <a:ext cx="1140279" cy="1102298"/>
              </a:xfrm>
              <a:prstGeom prst="ellipse">
                <a:avLst/>
              </a:prstGeom>
              <a:solidFill>
                <a:srgbClr val="642F2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08EE51B-A2EB-B663-7F50-43D10264E9E9}"/>
                </a:ext>
              </a:extLst>
            </p:cNvPr>
            <p:cNvSpPr txBox="1"/>
            <p:nvPr/>
          </p:nvSpPr>
          <p:spPr>
            <a:xfrm>
              <a:off x="1126628" y="2743482"/>
              <a:ext cx="10350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/>
                <a:t>Contraloría</a:t>
              </a:r>
            </a:p>
            <a:p>
              <a:pPr algn="ctr"/>
              <a:r>
                <a:rPr lang="es-MX" sz="1100"/>
                <a:t>Estatal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73A0EDD-F4EB-1D98-BE69-EEC70555AC16}"/>
                </a:ext>
              </a:extLst>
            </p:cNvPr>
            <p:cNvSpPr txBox="1"/>
            <p:nvPr/>
          </p:nvSpPr>
          <p:spPr>
            <a:xfrm>
              <a:off x="2132380" y="3303035"/>
              <a:ext cx="10350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/>
                <a:t>Dependencias y Entidades.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4D5FA671-782E-E10A-0A2C-FA364A365248}"/>
                </a:ext>
              </a:extLst>
            </p:cNvPr>
            <p:cNvSpPr txBox="1"/>
            <p:nvPr/>
          </p:nvSpPr>
          <p:spPr>
            <a:xfrm>
              <a:off x="3456130" y="5753542"/>
              <a:ext cx="1229613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s-MX" sz="1050"/>
                <a:t>Órgano de fiscalización Estatal.  (ISAF)</a:t>
              </a:r>
              <a:endParaRPr lang="es-ES" sz="1050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B5EB7F28-8E5E-4CCA-56B7-F583DA95140B}"/>
                </a:ext>
              </a:extLst>
            </p:cNvPr>
            <p:cNvSpPr txBox="1"/>
            <p:nvPr/>
          </p:nvSpPr>
          <p:spPr>
            <a:xfrm>
              <a:off x="4552551" y="5128543"/>
              <a:ext cx="11227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s-MX" sz="1100"/>
                <a:t>Auditoria Superior de la Federación. 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48F1AEF0-9CC5-C16C-91B1-23B0FC461502}"/>
                </a:ext>
              </a:extLst>
            </p:cNvPr>
            <p:cNvSpPr txBox="1"/>
            <p:nvPr/>
          </p:nvSpPr>
          <p:spPr>
            <a:xfrm>
              <a:off x="6660268" y="3809109"/>
              <a:ext cx="11279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s-MX" sz="1100"/>
                <a:t>Fiscalías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5F52EE60-06C4-E67D-60CB-9FB2295A893F}"/>
                </a:ext>
              </a:extLst>
            </p:cNvPr>
            <p:cNvSpPr txBox="1"/>
            <p:nvPr/>
          </p:nvSpPr>
          <p:spPr>
            <a:xfrm>
              <a:off x="7197634" y="2735513"/>
              <a:ext cx="12655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s-MX" sz="1050"/>
                <a:t>Tribunales de Justicia  Administrativa</a:t>
              </a:r>
            </a:p>
          </p:txBody>
        </p:sp>
      </p:grp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EB4111E-D23C-E91A-FA1A-18153F951FF8}"/>
              </a:ext>
            </a:extLst>
          </p:cNvPr>
          <p:cNvSpPr/>
          <p:nvPr/>
        </p:nvSpPr>
        <p:spPr>
          <a:xfrm rot="1817953">
            <a:off x="987905" y="3067090"/>
            <a:ext cx="2414272" cy="2817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401198"/>
              </a:avLst>
            </a:prstTxWarp>
            <a:spAutoFit/>
          </a:bodyPr>
          <a:lstStyle/>
          <a:p>
            <a:pPr algn="ctr"/>
            <a:r>
              <a:rPr lang="es-ES" sz="2000" b="1">
                <a:ln w="10160">
                  <a:noFill/>
                  <a:prstDash val="solid"/>
                </a:ln>
                <a:solidFill>
                  <a:srgbClr val="D2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R E V E N I R</a:t>
            </a:r>
            <a:endParaRPr lang="es-ES" sz="3600" b="1" cap="none" spc="0">
              <a:ln w="10160">
                <a:noFill/>
                <a:prstDash val="solid"/>
              </a:ln>
              <a:solidFill>
                <a:srgbClr val="D22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E83EB44-DA85-39C8-4071-58DF8383967D}"/>
              </a:ext>
            </a:extLst>
          </p:cNvPr>
          <p:cNvSpPr/>
          <p:nvPr/>
        </p:nvSpPr>
        <p:spPr>
          <a:xfrm rot="19709526">
            <a:off x="5460371" y="5865781"/>
            <a:ext cx="2414272" cy="2817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401198"/>
              </a:avLst>
            </a:prstTxWarp>
            <a:spAutoFit/>
          </a:bodyPr>
          <a:lstStyle/>
          <a:p>
            <a:pPr algn="ctr"/>
            <a:r>
              <a:rPr lang="es-ES" sz="2000">
                <a:ln w="10160">
                  <a:noFill/>
                  <a:prstDash val="solid"/>
                </a:ln>
                <a:solidFill>
                  <a:srgbClr val="6218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E T E C T A R</a:t>
            </a:r>
            <a:endParaRPr lang="es-ES" sz="3600">
              <a:ln w="10160">
                <a:noFill/>
                <a:prstDash val="solid"/>
              </a:ln>
              <a:solidFill>
                <a:srgbClr val="6218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82D4BE51-AF0F-8A36-FFA9-3805EAFECBDB}"/>
              </a:ext>
            </a:extLst>
          </p:cNvPr>
          <p:cNvSpPr/>
          <p:nvPr/>
        </p:nvSpPr>
        <p:spPr>
          <a:xfrm rot="982263">
            <a:off x="8382605" y="1776748"/>
            <a:ext cx="2038713" cy="3099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200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A N C I O N A R </a:t>
            </a:r>
            <a:endParaRPr lang="es-ES" sz="3600">
              <a:ln w="10160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6">
            <a:extLst>
              <a:ext uri="{FF2B5EF4-FFF2-40B4-BE49-F238E27FC236}">
                <a16:creationId xmlns:a16="http://schemas.microsoft.com/office/drawing/2014/main" id="{E2A92E04-57F8-DC61-838D-B03EAF95CB7D}"/>
              </a:ext>
            </a:extLst>
          </p:cNvPr>
          <p:cNvSpPr txBox="1">
            <a:spLocks/>
          </p:cNvSpPr>
          <p:nvPr/>
        </p:nvSpPr>
        <p:spPr>
          <a:xfrm>
            <a:off x="9840206" y="378922"/>
            <a:ext cx="2198762" cy="52469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dirty="0"/>
              <a:t>Logo </a:t>
            </a:r>
          </a:p>
        </p:txBody>
      </p:sp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704A28-E62C-2E4A-A2A4-AD85CB61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kumimoji="0" lang="es-MX" sz="2200" b="1" i="0" u="none" strike="noStrike" kern="1200" cap="all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</a:rPr>
              <a:t>PREVENCIÓN INSTANCIAS</a:t>
            </a:r>
            <a:endParaRPr lang="es-ES" sz="2200" dirty="0">
              <a:latin typeface="LuloCleanW01-OneBold" panose="02010804020200000003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952D2CF-E726-08BC-B3EB-92A792CC7B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7" t="22737" r="37925" b="46386"/>
          <a:stretch/>
        </p:blipFill>
        <p:spPr>
          <a:xfrm>
            <a:off x="2008806" y="2377541"/>
            <a:ext cx="2348007" cy="2182849"/>
          </a:xfrm>
          <a:prstGeom prst="flowChartConnector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564530D0-BE04-20AD-DEB4-C5F469F85E9D}"/>
              </a:ext>
            </a:extLst>
          </p:cNvPr>
          <p:cNvSpPr/>
          <p:nvPr/>
        </p:nvSpPr>
        <p:spPr>
          <a:xfrm>
            <a:off x="6019136" y="1903410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latin typeface="LuloCleanW01-OneBold" panose="02010804020200000003"/>
              </a:rPr>
              <a:t>¿Qué hacer?</a:t>
            </a:r>
            <a:endParaRPr lang="es-ES" b="1" dirty="0">
              <a:latin typeface="LuloCleanW01-OneBold" panose="02010804020200000003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42B6516-F645-91A0-2D92-7A8B6DAF3577}"/>
              </a:ext>
            </a:extLst>
          </p:cNvPr>
          <p:cNvSpPr/>
          <p:nvPr/>
        </p:nvSpPr>
        <p:spPr>
          <a:xfrm>
            <a:off x="5771343" y="4939331"/>
            <a:ext cx="2084984" cy="5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MX" sz="1600" dirty="0">
                <a:solidFill>
                  <a:schemeClr val="tx1"/>
                </a:solidFill>
                <a:latin typeface="LuloCleanW01-OneBold" panose="02010804020200000003"/>
              </a:rPr>
              <a:t>5 normas</a:t>
            </a:r>
          </a:p>
          <a:p>
            <a:pPr marL="285750" indent="-285750">
              <a:buFontTx/>
              <a:buChar char="-"/>
            </a:pPr>
            <a:r>
              <a:rPr lang="es-MX" sz="1600" dirty="0">
                <a:solidFill>
                  <a:schemeClr val="tx1"/>
                </a:solidFill>
                <a:latin typeface="LuloCleanW01-OneBold" panose="02010804020200000003"/>
              </a:rPr>
              <a:t>17 principios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F690D11-5DFC-119A-D3F4-B294570598EC}"/>
              </a:ext>
            </a:extLst>
          </p:cNvPr>
          <p:cNvSpPr/>
          <p:nvPr/>
        </p:nvSpPr>
        <p:spPr>
          <a:xfrm>
            <a:off x="9260968" y="1435689"/>
            <a:ext cx="2138901" cy="523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>
                <a:solidFill>
                  <a:schemeClr val="bg1"/>
                </a:solidFill>
              </a:rPr>
              <a:t>MANUAL ADMISTRATIVO </a:t>
            </a:r>
          </a:p>
          <a:p>
            <a:pPr algn="ctr"/>
            <a:r>
              <a:rPr lang="es-MX" sz="1000" b="1">
                <a:solidFill>
                  <a:schemeClr val="bg1"/>
                </a:solidFill>
              </a:rPr>
              <a:t>DEL MICI</a:t>
            </a:r>
            <a:endParaRPr lang="es-ES" sz="1000" b="1">
              <a:solidFill>
                <a:schemeClr val="bg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C9B0F86-D034-E387-5683-041CDCE3FDB4}"/>
              </a:ext>
            </a:extLst>
          </p:cNvPr>
          <p:cNvSpPr/>
          <p:nvPr/>
        </p:nvSpPr>
        <p:spPr>
          <a:xfrm>
            <a:off x="9451799" y="1959057"/>
            <a:ext cx="1948070" cy="26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LuloCleanW01-OneBold" panose="02010804020200000003"/>
              </a:rPr>
              <a:t>¿Cómo hacerlo?</a:t>
            </a:r>
            <a:endParaRPr lang="es-ES" b="1" dirty="0">
              <a:solidFill>
                <a:schemeClr val="tx1"/>
              </a:solidFill>
              <a:latin typeface="LuloCleanW01-OneBold" panose="02010804020200000003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9699F41-01F3-2F32-75C7-CE46F19F91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6425" y="2277660"/>
            <a:ext cx="1893444" cy="251439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79C1BF91-EF94-1D21-558D-61011CCA7D06}"/>
              </a:ext>
            </a:extLst>
          </p:cNvPr>
          <p:cNvSpPr/>
          <p:nvPr/>
        </p:nvSpPr>
        <p:spPr>
          <a:xfrm>
            <a:off x="9476893" y="5071437"/>
            <a:ext cx="2715107" cy="701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MX" sz="1600" dirty="0">
                <a:solidFill>
                  <a:schemeClr val="tx1"/>
                </a:solidFill>
                <a:latin typeface="LuloCleanW01-OneBold" panose="02010804020200000003"/>
              </a:rPr>
              <a:t>COCODI</a:t>
            </a:r>
          </a:p>
          <a:p>
            <a:pPr marL="285750" indent="-285750">
              <a:buFontTx/>
              <a:buChar char="-"/>
            </a:pPr>
            <a:r>
              <a:rPr lang="es-MX" sz="1600" dirty="0">
                <a:solidFill>
                  <a:schemeClr val="tx1"/>
                </a:solidFill>
                <a:latin typeface="LuloCleanW01-OneBold" panose="02010804020200000003"/>
              </a:rPr>
              <a:t>Administración de Riesgos</a:t>
            </a:r>
          </a:p>
          <a:p>
            <a:pPr marL="285750" indent="-285750">
              <a:buFontTx/>
              <a:buChar char="-"/>
            </a:pPr>
            <a:r>
              <a:rPr lang="es-MX" sz="1600" dirty="0">
                <a:solidFill>
                  <a:schemeClr val="tx1"/>
                </a:solidFill>
                <a:latin typeface="LuloCleanW01-OneBold" panose="02010804020200000003"/>
              </a:rPr>
              <a:t>Evaluación Anual al CI</a:t>
            </a:r>
          </a:p>
        </p:txBody>
      </p:sp>
      <p:sp>
        <p:nvSpPr>
          <p:cNvPr id="24" name="Flecha derecha 39">
            <a:extLst>
              <a:ext uri="{FF2B5EF4-FFF2-40B4-BE49-F238E27FC236}">
                <a16:creationId xmlns:a16="http://schemas.microsoft.com/office/drawing/2014/main" id="{E6A96F8C-D4FD-7146-23AC-F5EAAD57E1A0}"/>
              </a:ext>
            </a:extLst>
          </p:cNvPr>
          <p:cNvSpPr/>
          <p:nvPr/>
        </p:nvSpPr>
        <p:spPr>
          <a:xfrm>
            <a:off x="4832038" y="3316219"/>
            <a:ext cx="528623" cy="437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derecha 39">
            <a:extLst>
              <a:ext uri="{FF2B5EF4-FFF2-40B4-BE49-F238E27FC236}">
                <a16:creationId xmlns:a16="http://schemas.microsoft.com/office/drawing/2014/main" id="{E43B14F4-7A35-C7B0-18FD-D89A3678C1AD}"/>
              </a:ext>
            </a:extLst>
          </p:cNvPr>
          <p:cNvSpPr/>
          <p:nvPr/>
        </p:nvSpPr>
        <p:spPr>
          <a:xfrm>
            <a:off x="8360900" y="3316219"/>
            <a:ext cx="528623" cy="437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5 Rectángulo">
            <a:extLst>
              <a:ext uri="{FF2B5EF4-FFF2-40B4-BE49-F238E27FC236}">
                <a16:creationId xmlns:a16="http://schemas.microsoft.com/office/drawing/2014/main" id="{92719E60-9B77-E8FF-2DDA-D8EEE9B28FE2}"/>
              </a:ext>
            </a:extLst>
          </p:cNvPr>
          <p:cNvSpPr/>
          <p:nvPr/>
        </p:nvSpPr>
        <p:spPr>
          <a:xfrm>
            <a:off x="1778445" y="1959057"/>
            <a:ext cx="2763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b="1" cap="all" dirty="0">
                <a:latin typeface="LuloCleanW01-OneBold" panose="02010804020200000003"/>
                <a:ea typeface="+mj-ea"/>
                <a:cs typeface="+mj-cs"/>
              </a:rPr>
              <a:t>PREVENCIÓN INSTANCIAS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D9978B-B7DE-EFFF-4DB9-39E1881C5E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92" t="11548" r="63639" b="10715"/>
          <a:stretch/>
        </p:blipFill>
        <p:spPr>
          <a:xfrm>
            <a:off x="5829434" y="2277659"/>
            <a:ext cx="1914564" cy="2514399"/>
          </a:xfrm>
          <a:prstGeom prst="rect">
            <a:avLst/>
          </a:prstGeom>
        </p:spPr>
      </p:pic>
      <p:sp>
        <p:nvSpPr>
          <p:cNvPr id="4" name="Marcador de texto 6">
            <a:extLst>
              <a:ext uri="{FF2B5EF4-FFF2-40B4-BE49-F238E27FC236}">
                <a16:creationId xmlns:a16="http://schemas.microsoft.com/office/drawing/2014/main" id="{D6FB5F7A-AC20-D343-26FA-AECF559EF482}"/>
              </a:ext>
            </a:extLst>
          </p:cNvPr>
          <p:cNvSpPr txBox="1">
            <a:spLocks/>
          </p:cNvSpPr>
          <p:nvPr/>
        </p:nvSpPr>
        <p:spPr>
          <a:xfrm>
            <a:off x="5610398" y="1435689"/>
            <a:ext cx="2133600" cy="4461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100" b="1" dirty="0">
                <a:latin typeface="LuloCleanW01-OneBold" panose="02010804020200000003"/>
              </a:rPr>
              <a:t>MARCO INTEGRADO DE CONTROL INTERNO (MICI)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275D445-ADC5-5DA0-93BD-68923AA3D3F0}"/>
              </a:ext>
            </a:extLst>
          </p:cNvPr>
          <p:cNvSpPr/>
          <p:nvPr/>
        </p:nvSpPr>
        <p:spPr>
          <a:xfrm>
            <a:off x="9413368" y="1435689"/>
            <a:ext cx="2138901" cy="44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tx1"/>
                </a:solidFill>
                <a:latin typeface="LuloCleanW01-OneBold" panose="02010804020200000003"/>
              </a:rPr>
              <a:t>MANUAL ADMISTRATIVO </a:t>
            </a:r>
          </a:p>
          <a:p>
            <a:pPr algn="ctr"/>
            <a:r>
              <a:rPr lang="es-MX" sz="1100" b="1" dirty="0">
                <a:solidFill>
                  <a:schemeClr val="tx1"/>
                </a:solidFill>
                <a:latin typeface="LuloCleanW01-OneBold" panose="02010804020200000003"/>
              </a:rPr>
              <a:t>DEL MICI</a:t>
            </a:r>
            <a:endParaRPr lang="es-ES" sz="1100" b="1" dirty="0">
              <a:solidFill>
                <a:schemeClr val="tx1"/>
              </a:solidFill>
              <a:latin typeface="LuloCleanW01-OneBold" panose="02010804020200000003"/>
            </a:endParaRPr>
          </a:p>
        </p:txBody>
      </p:sp>
      <p:sp>
        <p:nvSpPr>
          <p:cNvPr id="6" name="Subtítulo 6">
            <a:extLst>
              <a:ext uri="{FF2B5EF4-FFF2-40B4-BE49-F238E27FC236}">
                <a16:creationId xmlns:a16="http://schemas.microsoft.com/office/drawing/2014/main" id="{9146A941-E70C-DCE3-AE0F-B7D72B9EBFCB}"/>
              </a:ext>
            </a:extLst>
          </p:cNvPr>
          <p:cNvSpPr txBox="1">
            <a:spLocks/>
          </p:cNvSpPr>
          <p:nvPr/>
        </p:nvSpPr>
        <p:spPr>
          <a:xfrm>
            <a:off x="9840206" y="378922"/>
            <a:ext cx="2198762" cy="52469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dirty="0"/>
              <a:t>Logo </a:t>
            </a:r>
          </a:p>
        </p:txBody>
      </p:sp>
    </p:spTree>
    <p:extLst>
      <p:ext uri="{BB962C8B-B14F-4D97-AF65-F5344CB8AC3E}">
        <p14:creationId xmlns:p14="http://schemas.microsoft.com/office/powerpoint/2010/main" val="210546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EB1D7F-284F-6F46-99FA-EBB8ED69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kumimoji="0" lang="es-MX" sz="2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UNIDAD especializada</a:t>
            </a:r>
            <a:endParaRPr lang="es-ES" sz="2200" dirty="0"/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4</a:t>
            </a:fld>
            <a:endParaRPr lang="es-ES"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D7A61615-C30D-6647-BED9-DC7960E2505F}"/>
              </a:ext>
            </a:extLst>
          </p:cNvPr>
          <p:cNvGrpSpPr/>
          <p:nvPr/>
        </p:nvGrpSpPr>
        <p:grpSpPr>
          <a:xfrm>
            <a:off x="3182575" y="1333849"/>
            <a:ext cx="5113595" cy="4778966"/>
            <a:chOff x="-495300" y="749300"/>
            <a:chExt cx="8561040" cy="9198001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459E28DE-D4AD-5E46-9BC1-B3AAF2978F16}"/>
                </a:ext>
              </a:extLst>
            </p:cNvPr>
            <p:cNvSpPr/>
            <p:nvPr/>
          </p:nvSpPr>
          <p:spPr>
            <a:xfrm>
              <a:off x="-495300" y="7277100"/>
              <a:ext cx="8561040" cy="267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54"/>
                  </a:moveTo>
                  <a:lnTo>
                    <a:pt x="19335" y="3247"/>
                  </a:lnTo>
                  <a:lnTo>
                    <a:pt x="19278" y="2872"/>
                  </a:lnTo>
                  <a:cubicBezTo>
                    <a:pt x="18790" y="1255"/>
                    <a:pt x="15184" y="0"/>
                    <a:pt x="10808" y="0"/>
                  </a:cubicBezTo>
                  <a:cubicBezTo>
                    <a:pt x="6559" y="0"/>
                    <a:pt x="3036" y="1184"/>
                    <a:pt x="2388" y="2732"/>
                  </a:cubicBezTo>
                  <a:lnTo>
                    <a:pt x="2289" y="3384"/>
                  </a:lnTo>
                  <a:lnTo>
                    <a:pt x="52" y="18053"/>
                  </a:lnTo>
                  <a:cubicBezTo>
                    <a:pt x="24" y="18149"/>
                    <a:pt x="0" y="18259"/>
                    <a:pt x="0" y="18357"/>
                  </a:cubicBezTo>
                  <a:lnTo>
                    <a:pt x="0" y="18362"/>
                  </a:lnTo>
                  <a:cubicBezTo>
                    <a:pt x="0" y="20154"/>
                    <a:pt x="4842" y="21600"/>
                    <a:pt x="10800" y="21600"/>
                  </a:cubicBezTo>
                  <a:cubicBezTo>
                    <a:pt x="16760" y="21600"/>
                    <a:pt x="21596" y="20143"/>
                    <a:pt x="21596" y="18350"/>
                  </a:cubicBezTo>
                  <a:cubicBezTo>
                    <a:pt x="21596" y="18285"/>
                    <a:pt x="21591" y="18219"/>
                    <a:pt x="21579" y="18156"/>
                  </a:cubicBezTo>
                  <a:cubicBezTo>
                    <a:pt x="21579" y="18156"/>
                    <a:pt x="21600" y="18154"/>
                    <a:pt x="21600" y="18154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</a:schemeClr>
                </a:gs>
                <a:gs pos="70000">
                  <a:schemeClr val="accent5"/>
                </a:gs>
                <a:gs pos="3200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</a:gra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LuloCleanW01-OneBold" panose="02010804020200000003"/>
              </a:endParaRPr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B63058ED-FCCE-5044-9F73-8007EEFFE15E}"/>
                </a:ext>
              </a:extLst>
            </p:cNvPr>
            <p:cNvSpPr/>
            <p:nvPr/>
          </p:nvSpPr>
          <p:spPr>
            <a:xfrm>
              <a:off x="406400" y="7277099"/>
              <a:ext cx="6756128" cy="802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5" y="21600"/>
                  </a:moveTo>
                  <a:cubicBezTo>
                    <a:pt x="16762" y="21600"/>
                    <a:pt x="21600" y="16764"/>
                    <a:pt x="21600" y="10800"/>
                  </a:cubicBezTo>
                  <a:lnTo>
                    <a:pt x="21600" y="10800"/>
                  </a:lnTo>
                  <a:lnTo>
                    <a:pt x="21528" y="9552"/>
                  </a:lnTo>
                  <a:cubicBezTo>
                    <a:pt x="20909" y="4175"/>
                    <a:pt x="16340" y="0"/>
                    <a:pt x="10795" y="0"/>
                  </a:cubicBezTo>
                  <a:cubicBezTo>
                    <a:pt x="5411" y="0"/>
                    <a:pt x="947" y="3937"/>
                    <a:pt x="126" y="9087"/>
                  </a:cubicBezTo>
                  <a:lnTo>
                    <a:pt x="0" y="11256"/>
                  </a:lnTo>
                  <a:cubicBezTo>
                    <a:pt x="239" y="17009"/>
                    <a:pt x="4980" y="21600"/>
                    <a:pt x="10795" y="2160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LuloCleanW01-OneBold" panose="02010804020200000003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5D0D1806-50ED-2948-ADB4-A7CEF5E8E162}"/>
                </a:ext>
              </a:extLst>
            </p:cNvPr>
            <p:cNvSpPr/>
            <p:nvPr/>
          </p:nvSpPr>
          <p:spPr>
            <a:xfrm>
              <a:off x="711199" y="7277099"/>
              <a:ext cx="6176368" cy="47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8" y="21600"/>
                  </a:moveTo>
                  <a:cubicBezTo>
                    <a:pt x="14861" y="21600"/>
                    <a:pt x="18421" y="18490"/>
                    <a:pt x="20554" y="13743"/>
                  </a:cubicBezTo>
                  <a:cubicBezTo>
                    <a:pt x="20955" y="12850"/>
                    <a:pt x="21306" y="11898"/>
                    <a:pt x="21600" y="10899"/>
                  </a:cubicBezTo>
                  <a:cubicBezTo>
                    <a:pt x="19773" y="4482"/>
                    <a:pt x="15613" y="0"/>
                    <a:pt x="10772" y="0"/>
                  </a:cubicBezTo>
                  <a:cubicBezTo>
                    <a:pt x="5980" y="0"/>
                    <a:pt x="1855" y="4391"/>
                    <a:pt x="0" y="10702"/>
                  </a:cubicBezTo>
                  <a:cubicBezTo>
                    <a:pt x="292" y="11727"/>
                    <a:pt x="642" y="12702"/>
                    <a:pt x="1046" y="13617"/>
                  </a:cubicBezTo>
                  <a:cubicBezTo>
                    <a:pt x="3173" y="18434"/>
                    <a:pt x="6760" y="21600"/>
                    <a:pt x="10828" y="21600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LuloCleanW01-OneBold" panose="02010804020200000003"/>
              </a:endParaRPr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9742F7CC-7789-2947-95F0-309BA04883C2}"/>
                </a:ext>
              </a:extLst>
            </p:cNvPr>
            <p:cNvSpPr/>
            <p:nvPr/>
          </p:nvSpPr>
          <p:spPr>
            <a:xfrm>
              <a:off x="584200" y="5410199"/>
              <a:ext cx="6427366" cy="221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11" y="16023"/>
                  </a:moveTo>
                  <a:lnTo>
                    <a:pt x="19078" y="3913"/>
                  </a:lnTo>
                  <a:lnTo>
                    <a:pt x="18974" y="3293"/>
                  </a:lnTo>
                  <a:cubicBezTo>
                    <a:pt x="18343" y="1427"/>
                    <a:pt x="14913" y="0"/>
                    <a:pt x="10775" y="0"/>
                  </a:cubicBezTo>
                  <a:cubicBezTo>
                    <a:pt x="6769" y="0"/>
                    <a:pt x="3426" y="1337"/>
                    <a:pt x="2645" y="3117"/>
                  </a:cubicBezTo>
                  <a:lnTo>
                    <a:pt x="2482" y="4090"/>
                  </a:lnTo>
                  <a:lnTo>
                    <a:pt x="468" y="16083"/>
                  </a:lnTo>
                  <a:lnTo>
                    <a:pt x="0" y="18869"/>
                  </a:lnTo>
                  <a:cubicBezTo>
                    <a:pt x="335" y="19233"/>
                    <a:pt x="819" y="19574"/>
                    <a:pt x="1430" y="19884"/>
                  </a:cubicBezTo>
                  <a:cubicBezTo>
                    <a:pt x="3473" y="20919"/>
                    <a:pt x="6921" y="21600"/>
                    <a:pt x="10830" y="21600"/>
                  </a:cubicBezTo>
                  <a:cubicBezTo>
                    <a:pt x="14705" y="21600"/>
                    <a:pt x="18125" y="20931"/>
                    <a:pt x="20175" y="19911"/>
                  </a:cubicBezTo>
                  <a:cubicBezTo>
                    <a:pt x="20775" y="19612"/>
                    <a:pt x="21258" y="19283"/>
                    <a:pt x="21600" y="18932"/>
                  </a:cubicBezTo>
                  <a:cubicBezTo>
                    <a:pt x="21600" y="18932"/>
                    <a:pt x="21111" y="16023"/>
                    <a:pt x="21111" y="16023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0000">
                  <a:schemeClr val="accent4"/>
                </a:gs>
                <a:gs pos="32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</a:gra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LuloCleanW01-OneBold" panose="02010804020200000003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88CE37A8-A1CC-9845-85BA-E5E70F1917BD}"/>
                </a:ext>
              </a:extLst>
            </p:cNvPr>
            <p:cNvSpPr/>
            <p:nvPr/>
          </p:nvSpPr>
          <p:spPr>
            <a:xfrm>
              <a:off x="1320800" y="5410199"/>
              <a:ext cx="4937659" cy="802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5" y="21600"/>
                  </a:moveTo>
                  <a:cubicBezTo>
                    <a:pt x="16762" y="21600"/>
                    <a:pt x="21600" y="16765"/>
                    <a:pt x="21600" y="10800"/>
                  </a:cubicBezTo>
                  <a:lnTo>
                    <a:pt x="21600" y="10800"/>
                  </a:lnTo>
                  <a:lnTo>
                    <a:pt x="21528" y="9552"/>
                  </a:lnTo>
                  <a:cubicBezTo>
                    <a:pt x="20909" y="4175"/>
                    <a:pt x="16340" y="0"/>
                    <a:pt x="10795" y="0"/>
                  </a:cubicBezTo>
                  <a:cubicBezTo>
                    <a:pt x="5411" y="0"/>
                    <a:pt x="947" y="3937"/>
                    <a:pt x="126" y="9087"/>
                  </a:cubicBezTo>
                  <a:lnTo>
                    <a:pt x="0" y="11256"/>
                  </a:lnTo>
                  <a:cubicBezTo>
                    <a:pt x="239" y="17009"/>
                    <a:pt x="4980" y="21600"/>
                    <a:pt x="10795" y="2160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LuloCleanW01-OneBold" panose="02010804020200000003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6A345C15-37DD-424D-8A7A-1FA54D63F267}"/>
                </a:ext>
              </a:extLst>
            </p:cNvPr>
            <p:cNvSpPr/>
            <p:nvPr/>
          </p:nvSpPr>
          <p:spPr>
            <a:xfrm>
              <a:off x="1536699" y="5410199"/>
              <a:ext cx="4514665" cy="47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9" y="21600"/>
                  </a:moveTo>
                  <a:cubicBezTo>
                    <a:pt x="14865" y="21600"/>
                    <a:pt x="18419" y="18500"/>
                    <a:pt x="20554" y="13767"/>
                  </a:cubicBezTo>
                  <a:cubicBezTo>
                    <a:pt x="20955" y="12877"/>
                    <a:pt x="21306" y="11929"/>
                    <a:pt x="21600" y="10934"/>
                  </a:cubicBezTo>
                  <a:cubicBezTo>
                    <a:pt x="19778" y="4499"/>
                    <a:pt x="15611" y="0"/>
                    <a:pt x="10762" y="0"/>
                  </a:cubicBezTo>
                  <a:cubicBezTo>
                    <a:pt x="5979" y="0"/>
                    <a:pt x="1861" y="4375"/>
                    <a:pt x="0" y="10667"/>
                  </a:cubicBezTo>
                  <a:cubicBezTo>
                    <a:pt x="291" y="11695"/>
                    <a:pt x="642" y="12674"/>
                    <a:pt x="1046" y="13593"/>
                  </a:cubicBezTo>
                  <a:cubicBezTo>
                    <a:pt x="3171" y="18425"/>
                    <a:pt x="6764" y="21600"/>
                    <a:pt x="10839" y="21600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LuloCleanW01-OneBold" panose="02010804020200000003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6E395F3B-F44A-2E4C-B4C5-B4C7D44E3A94}"/>
                </a:ext>
              </a:extLst>
            </p:cNvPr>
            <p:cNvSpPr/>
            <p:nvPr/>
          </p:nvSpPr>
          <p:spPr>
            <a:xfrm>
              <a:off x="1485899" y="3543299"/>
              <a:ext cx="4625338" cy="221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0" y="15717"/>
                  </a:moveTo>
                  <a:lnTo>
                    <a:pt x="18055" y="3913"/>
                  </a:lnTo>
                  <a:lnTo>
                    <a:pt x="17829" y="2941"/>
                  </a:lnTo>
                  <a:cubicBezTo>
                    <a:pt x="17023" y="1250"/>
                    <a:pt x="14166" y="0"/>
                    <a:pt x="10765" y="0"/>
                  </a:cubicBezTo>
                  <a:cubicBezTo>
                    <a:pt x="7487" y="0"/>
                    <a:pt x="4715" y="1161"/>
                    <a:pt x="3797" y="2758"/>
                  </a:cubicBezTo>
                  <a:lnTo>
                    <a:pt x="3483" y="4105"/>
                  </a:lnTo>
                  <a:lnTo>
                    <a:pt x="757" y="15785"/>
                  </a:lnTo>
                  <a:lnTo>
                    <a:pt x="0" y="19029"/>
                  </a:lnTo>
                  <a:cubicBezTo>
                    <a:pt x="325" y="19331"/>
                    <a:pt x="758" y="19616"/>
                    <a:pt x="1282" y="19879"/>
                  </a:cubicBezTo>
                  <a:cubicBezTo>
                    <a:pt x="3356" y="20917"/>
                    <a:pt x="6863" y="21600"/>
                    <a:pt x="10840" y="21600"/>
                  </a:cubicBezTo>
                  <a:cubicBezTo>
                    <a:pt x="14770" y="21600"/>
                    <a:pt x="18239" y="20934"/>
                    <a:pt x="20323" y="19916"/>
                  </a:cubicBezTo>
                  <a:cubicBezTo>
                    <a:pt x="20838" y="19664"/>
                    <a:pt x="21268" y="19391"/>
                    <a:pt x="21600" y="19101"/>
                  </a:cubicBezTo>
                  <a:cubicBezTo>
                    <a:pt x="21600" y="19101"/>
                    <a:pt x="20810" y="15717"/>
                    <a:pt x="20810" y="1571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71000">
                  <a:schemeClr val="accent3"/>
                </a:gs>
                <a:gs pos="30000">
                  <a:schemeClr val="accent3"/>
                </a:gs>
                <a:gs pos="99000">
                  <a:schemeClr val="accent3">
                    <a:lumMod val="75000"/>
                  </a:schemeClr>
                </a:gs>
              </a:gsLst>
              <a:lin ang="0" scaled="1"/>
            </a:gra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LuloCleanW01-OneBold" panose="02010804020200000003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F8847AC-3FCD-0747-B2BB-04F4F5D41532}"/>
                </a:ext>
              </a:extLst>
            </p:cNvPr>
            <p:cNvSpPr/>
            <p:nvPr/>
          </p:nvSpPr>
          <p:spPr>
            <a:xfrm>
              <a:off x="2222499" y="3543300"/>
              <a:ext cx="3118521" cy="80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7" y="21600"/>
                  </a:moveTo>
                  <a:cubicBezTo>
                    <a:pt x="16769" y="21600"/>
                    <a:pt x="21600" y="1676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lnTo>
                    <a:pt x="21274" y="8118"/>
                  </a:lnTo>
                  <a:cubicBezTo>
                    <a:pt x="20079" y="3451"/>
                    <a:pt x="15847" y="0"/>
                    <a:pt x="10802" y="0"/>
                  </a:cubicBezTo>
                  <a:cubicBezTo>
                    <a:pt x="5941" y="0"/>
                    <a:pt x="1832" y="3203"/>
                    <a:pt x="470" y="7612"/>
                  </a:cubicBezTo>
                  <a:lnTo>
                    <a:pt x="0" y="11329"/>
                  </a:lnTo>
                  <a:cubicBezTo>
                    <a:pt x="276" y="17048"/>
                    <a:pt x="5002" y="21600"/>
                    <a:pt x="10797" y="2160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LuloCleanW01-OneBold" panose="02010804020200000003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20EC2B78-5105-9C47-9D27-5D6B16045B14}"/>
                </a:ext>
              </a:extLst>
            </p:cNvPr>
            <p:cNvSpPr/>
            <p:nvPr/>
          </p:nvSpPr>
          <p:spPr>
            <a:xfrm>
              <a:off x="2374900" y="3543299"/>
              <a:ext cx="2833552" cy="47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" y="13544"/>
                  </a:moveTo>
                  <a:cubicBezTo>
                    <a:pt x="3118" y="18402"/>
                    <a:pt x="6746" y="21600"/>
                    <a:pt x="10863" y="21600"/>
                  </a:cubicBezTo>
                  <a:cubicBezTo>
                    <a:pt x="14901" y="21600"/>
                    <a:pt x="18469" y="18523"/>
                    <a:pt x="20621" y="13819"/>
                  </a:cubicBezTo>
                  <a:cubicBezTo>
                    <a:pt x="20990" y="13011"/>
                    <a:pt x="21319" y="12154"/>
                    <a:pt x="21600" y="11257"/>
                  </a:cubicBezTo>
                  <a:lnTo>
                    <a:pt x="21544" y="10569"/>
                  </a:lnTo>
                  <a:cubicBezTo>
                    <a:pt x="19656" y="4330"/>
                    <a:pt x="15529" y="0"/>
                    <a:pt x="10739" y="0"/>
                  </a:cubicBezTo>
                  <a:cubicBezTo>
                    <a:pt x="6049" y="0"/>
                    <a:pt x="1993" y="4150"/>
                    <a:pt x="54" y="10180"/>
                  </a:cubicBezTo>
                  <a:lnTo>
                    <a:pt x="0" y="10843"/>
                  </a:lnTo>
                  <a:cubicBezTo>
                    <a:pt x="277" y="11789"/>
                    <a:pt x="606" y="12692"/>
                    <a:pt x="981" y="13544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LuloCleanW01-OneBold" panose="02010804020200000003"/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320A9CA9-F847-2048-B4D3-BD0985C28010}"/>
                </a:ext>
              </a:extLst>
            </p:cNvPr>
            <p:cNvSpPr/>
            <p:nvPr/>
          </p:nvSpPr>
          <p:spPr>
            <a:xfrm>
              <a:off x="2374900" y="1676399"/>
              <a:ext cx="2833552" cy="2215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02" y="15181"/>
                  </a:moveTo>
                  <a:lnTo>
                    <a:pt x="15468" y="3279"/>
                  </a:lnTo>
                  <a:lnTo>
                    <a:pt x="15072" y="2241"/>
                  </a:lnTo>
                  <a:cubicBezTo>
                    <a:pt x="14305" y="917"/>
                    <a:pt x="12653" y="0"/>
                    <a:pt x="10739" y="0"/>
                  </a:cubicBezTo>
                  <a:cubicBezTo>
                    <a:pt x="8985" y="0"/>
                    <a:pt x="7451" y="770"/>
                    <a:pt x="6616" y="1919"/>
                  </a:cubicBezTo>
                  <a:lnTo>
                    <a:pt x="5960" y="3642"/>
                  </a:lnTo>
                  <a:lnTo>
                    <a:pt x="1535" y="15257"/>
                  </a:lnTo>
                  <a:lnTo>
                    <a:pt x="0" y="19288"/>
                  </a:lnTo>
                  <a:cubicBezTo>
                    <a:pt x="277" y="19491"/>
                    <a:pt x="606" y="19685"/>
                    <a:pt x="981" y="19868"/>
                  </a:cubicBezTo>
                  <a:cubicBezTo>
                    <a:pt x="3118" y="20913"/>
                    <a:pt x="6746" y="21600"/>
                    <a:pt x="10863" y="21600"/>
                  </a:cubicBezTo>
                  <a:cubicBezTo>
                    <a:pt x="14901" y="21600"/>
                    <a:pt x="18469" y="20939"/>
                    <a:pt x="20621" y="19927"/>
                  </a:cubicBezTo>
                  <a:cubicBezTo>
                    <a:pt x="20990" y="19754"/>
                    <a:pt x="21319" y="19569"/>
                    <a:pt x="21600" y="19377"/>
                  </a:cubicBezTo>
                  <a:cubicBezTo>
                    <a:pt x="21600" y="19377"/>
                    <a:pt x="20002" y="15181"/>
                    <a:pt x="20002" y="1518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71000">
                  <a:schemeClr val="accent2"/>
                </a:gs>
                <a:gs pos="36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</a:gra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LuloCleanW01-OneBold" panose="02010804020200000003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1F8005F5-11E7-234C-9968-97DE181B239A}"/>
                </a:ext>
              </a:extLst>
            </p:cNvPr>
            <p:cNvSpPr/>
            <p:nvPr/>
          </p:nvSpPr>
          <p:spPr>
            <a:xfrm>
              <a:off x="3162300" y="1676400"/>
              <a:ext cx="1257264" cy="80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10204"/>
                    <a:pt x="21550" y="9620"/>
                    <a:pt x="21457" y="9050"/>
                  </a:cubicBezTo>
                  <a:lnTo>
                    <a:pt x="20566" y="6186"/>
                  </a:lnTo>
                  <a:cubicBezTo>
                    <a:pt x="18835" y="2530"/>
                    <a:pt x="15114" y="0"/>
                    <a:pt x="10800" y="0"/>
                  </a:cubicBezTo>
                  <a:cubicBezTo>
                    <a:pt x="6846" y="0"/>
                    <a:pt x="3389" y="2126"/>
                    <a:pt x="1508" y="5297"/>
                  </a:cubicBezTo>
                  <a:lnTo>
                    <a:pt x="29" y="10052"/>
                  </a:lnTo>
                  <a:cubicBezTo>
                    <a:pt x="12" y="10299"/>
                    <a:pt x="0" y="10548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LuloCleanW01-OneBold" panose="02010804020200000003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1252D01B-1FFE-514F-A9E7-05968B004371}"/>
                </a:ext>
              </a:extLst>
            </p:cNvPr>
            <p:cNvSpPr/>
            <p:nvPr/>
          </p:nvSpPr>
          <p:spPr>
            <a:xfrm>
              <a:off x="3314700" y="1676399"/>
              <a:ext cx="960724" cy="330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2" y="14651"/>
                  </a:moveTo>
                  <a:cubicBezTo>
                    <a:pt x="3911" y="18963"/>
                    <a:pt x="7275" y="21600"/>
                    <a:pt x="10972" y="21600"/>
                  </a:cubicBezTo>
                  <a:cubicBezTo>
                    <a:pt x="14492" y="21600"/>
                    <a:pt x="17709" y="19207"/>
                    <a:pt x="20183" y="15257"/>
                  </a:cubicBezTo>
                  <a:cubicBezTo>
                    <a:pt x="20687" y="14451"/>
                    <a:pt x="21161" y="13581"/>
                    <a:pt x="21600" y="12652"/>
                  </a:cubicBezTo>
                  <a:lnTo>
                    <a:pt x="20851" y="8181"/>
                  </a:lnTo>
                  <a:cubicBezTo>
                    <a:pt x="18276" y="3149"/>
                    <a:pt x="14643" y="0"/>
                    <a:pt x="10608" y="0"/>
                  </a:cubicBezTo>
                  <a:cubicBezTo>
                    <a:pt x="6769" y="0"/>
                    <a:pt x="3291" y="2846"/>
                    <a:pt x="745" y="7457"/>
                  </a:cubicBezTo>
                  <a:lnTo>
                    <a:pt x="0" y="11900"/>
                  </a:lnTo>
                  <a:cubicBezTo>
                    <a:pt x="428" y="12878"/>
                    <a:pt x="894" y="13797"/>
                    <a:pt x="1392" y="14651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LuloCleanW01-OneBold" panose="02010804020200000003"/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6FC23EC9-6B08-724F-B09D-542F123AAF83}"/>
                </a:ext>
              </a:extLst>
            </p:cNvPr>
            <p:cNvSpPr/>
            <p:nvPr/>
          </p:nvSpPr>
          <p:spPr>
            <a:xfrm>
              <a:off x="3314700" y="749300"/>
              <a:ext cx="960724" cy="112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41" y="6472"/>
                  </a:moveTo>
                  <a:lnTo>
                    <a:pt x="10737" y="0"/>
                  </a:lnTo>
                  <a:lnTo>
                    <a:pt x="6988" y="6549"/>
                  </a:lnTo>
                  <a:lnTo>
                    <a:pt x="0" y="18759"/>
                  </a:lnTo>
                  <a:cubicBezTo>
                    <a:pt x="428" y="19046"/>
                    <a:pt x="894" y="19315"/>
                    <a:pt x="1392" y="19565"/>
                  </a:cubicBezTo>
                  <a:cubicBezTo>
                    <a:pt x="3911" y="20828"/>
                    <a:pt x="7275" y="21600"/>
                    <a:pt x="10972" y="21600"/>
                  </a:cubicBezTo>
                  <a:cubicBezTo>
                    <a:pt x="14492" y="21600"/>
                    <a:pt x="17709" y="20899"/>
                    <a:pt x="20183" y="19742"/>
                  </a:cubicBezTo>
                  <a:cubicBezTo>
                    <a:pt x="20687" y="19506"/>
                    <a:pt x="21161" y="19252"/>
                    <a:pt x="21600" y="18980"/>
                  </a:cubicBezTo>
                  <a:cubicBezTo>
                    <a:pt x="21600" y="18980"/>
                    <a:pt x="14441" y="6472"/>
                    <a:pt x="14441" y="64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0000">
                  <a:schemeClr val="accent1"/>
                </a:gs>
                <a:gs pos="32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LuloCleanW01-OneBold" panose="02010804020200000003"/>
              </a:endParaRP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CB00B2A-82EB-A688-1EEA-226668C0C421}"/>
              </a:ext>
            </a:extLst>
          </p:cNvPr>
          <p:cNvSpPr txBox="1"/>
          <p:nvPr/>
        </p:nvSpPr>
        <p:spPr>
          <a:xfrm>
            <a:off x="1239219" y="1481986"/>
            <a:ext cx="2564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>
                <a:solidFill>
                  <a:schemeClr val="bg1"/>
                </a:solidFill>
                <a:latin typeface="LuloCleanW01-OneBold" panose="02010804020200000003"/>
              </a:rPr>
              <a:t>Titular de la Institución</a:t>
            </a:r>
            <a:r>
              <a:rPr lang="es-MX" b="1">
                <a:solidFill>
                  <a:schemeClr val="bg1"/>
                </a:solidFill>
                <a:latin typeface="LuloCleanW01-OneBold" panose="02010804020200000003"/>
              </a:rPr>
              <a:t>.</a:t>
            </a:r>
          </a:p>
        </p:txBody>
      </p:sp>
      <p:cxnSp>
        <p:nvCxnSpPr>
          <p:cNvPr id="24" name="9 Conector recto">
            <a:extLst>
              <a:ext uri="{FF2B5EF4-FFF2-40B4-BE49-F238E27FC236}">
                <a16:creationId xmlns:a16="http://schemas.microsoft.com/office/drawing/2014/main" id="{5CD12105-566F-6EA3-4ED7-3830B13BCF2C}"/>
              </a:ext>
            </a:extLst>
          </p:cNvPr>
          <p:cNvCxnSpPr>
            <a:cxnSpLocks/>
          </p:cNvCxnSpPr>
          <p:nvPr/>
        </p:nvCxnSpPr>
        <p:spPr>
          <a:xfrm>
            <a:off x="3648710" y="1712660"/>
            <a:ext cx="2088540" cy="0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20501E7-3AAF-184B-C69F-65FB4A691634}"/>
              </a:ext>
            </a:extLst>
          </p:cNvPr>
          <p:cNvSpPr txBox="1"/>
          <p:nvPr/>
        </p:nvSpPr>
        <p:spPr>
          <a:xfrm>
            <a:off x="1278146" y="1974663"/>
            <a:ext cx="26478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6B00"/>
              </a:buClr>
              <a:buSzTx/>
              <a:buFont typeface="Wingdings" pitchFamily="2" charset="2"/>
              <a:buChar char="ü"/>
              <a:tabLst>
                <a:tab pos="808038" algn="l"/>
                <a:tab pos="5018088" algn="l"/>
                <a:tab pos="7623175" algn="l"/>
              </a:tabLst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  <a:ea typeface="ＭＳ Ｐゴシック"/>
                <a:cs typeface="Calibri" panose="020F0502020204030204" pitchFamily="34" charset="0"/>
              </a:rPr>
              <a:t>Principal responsable de impulsar la mejora y actualización del CI. 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6B00"/>
              </a:buClr>
              <a:buSzTx/>
              <a:buFont typeface="Wingdings" pitchFamily="2" charset="2"/>
              <a:buChar char="ü"/>
              <a:tabLst>
                <a:tab pos="808038" algn="l"/>
                <a:tab pos="5018088" algn="l"/>
                <a:tab pos="7623175" algn="l"/>
              </a:tabLst>
              <a:defRPr/>
            </a:pPr>
            <a:r>
              <a:rPr kumimoji="0" lang="es-E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  <a:ea typeface="ＭＳ Ｐゴシック"/>
                <a:cs typeface="Calibri" panose="020F0502020204030204" pitchFamily="34" charset="0"/>
              </a:rPr>
              <a:t>Instruye a sus directivos a implementar los mecanismos y acciones para la observancia de las normas</a:t>
            </a: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</a:rPr>
              <a:t>. 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6B00"/>
              </a:buClr>
              <a:buSzTx/>
              <a:buFont typeface="Wingdings" pitchFamily="2" charset="2"/>
              <a:buChar char="ü"/>
              <a:tabLst>
                <a:tab pos="808038" algn="l"/>
                <a:tab pos="5018088" algn="l"/>
                <a:tab pos="7623175" algn="l"/>
              </a:tabLst>
              <a:defRPr/>
            </a:pPr>
            <a:r>
              <a:rPr kumimoji="0" lang="es-E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  <a:ea typeface="ＭＳ Ｐゴシック"/>
                <a:cs typeface="Calibri" panose="020F0502020204030204" pitchFamily="34" charset="0"/>
              </a:rPr>
              <a:t>Nombra al Coordinador y auxiliares</a:t>
            </a:r>
            <a:endParaRPr lang="es-ES" sz="1200">
              <a:latin typeface="LuloCleanW01-OneBold" panose="02010804020200000003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DE43F06-BD91-2D7F-7A60-2E1481841331}"/>
              </a:ext>
            </a:extLst>
          </p:cNvPr>
          <p:cNvSpPr txBox="1"/>
          <p:nvPr/>
        </p:nvSpPr>
        <p:spPr>
          <a:xfrm>
            <a:off x="4972479" y="2186211"/>
            <a:ext cx="15443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MX" sz="1600" b="1">
                <a:solidFill>
                  <a:schemeClr val="bg1"/>
                </a:solidFill>
                <a:latin typeface="LuloCleanW01-OneBold" panose="02010804020200000003"/>
              </a:rPr>
              <a:t>Coordinador</a:t>
            </a:r>
            <a:r>
              <a:rPr lang="es-MX" sz="2000" b="1">
                <a:solidFill>
                  <a:schemeClr val="bg1"/>
                </a:solidFill>
                <a:latin typeface="LuloCleanW01-OneBold" panose="02010804020200000003"/>
              </a:rPr>
              <a:t> de CI.</a:t>
            </a:r>
          </a:p>
        </p:txBody>
      </p:sp>
      <p:cxnSp>
        <p:nvCxnSpPr>
          <p:cNvPr id="35" name="9 Conector recto">
            <a:extLst>
              <a:ext uri="{FF2B5EF4-FFF2-40B4-BE49-F238E27FC236}">
                <a16:creationId xmlns:a16="http://schemas.microsoft.com/office/drawing/2014/main" id="{49C634D0-7AC6-E27B-0EFB-163D3CEFF2F1}"/>
              </a:ext>
            </a:extLst>
          </p:cNvPr>
          <p:cNvCxnSpPr>
            <a:cxnSpLocks/>
          </p:cNvCxnSpPr>
          <p:nvPr/>
        </p:nvCxnSpPr>
        <p:spPr>
          <a:xfrm flipH="1">
            <a:off x="6205720" y="2547749"/>
            <a:ext cx="767526" cy="0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862F956C-53BC-AAE5-86FC-F49FA87F8706}"/>
              </a:ext>
            </a:extLst>
          </p:cNvPr>
          <p:cNvSpPr txBox="1"/>
          <p:nvPr/>
        </p:nvSpPr>
        <p:spPr>
          <a:xfrm>
            <a:off x="6973246" y="2249024"/>
            <a:ext cx="26239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6B00"/>
              </a:buClr>
              <a:buSzTx/>
              <a:buFont typeface="Wingdings" pitchFamily="2" charset="2"/>
              <a:buChar char="ü"/>
              <a:tabLst>
                <a:tab pos="808038" algn="l"/>
                <a:tab pos="5018088" algn="l"/>
                <a:tab pos="7623175" algn="l"/>
              </a:tabLst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  <a:ea typeface="ＭＳ Ｐゴシック"/>
                <a:cs typeface="Calibri" panose="020F0502020204030204" pitchFamily="34" charset="0"/>
              </a:rPr>
              <a:t>Titular de la unidad administrativa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6B00"/>
              </a:buClr>
              <a:buSzTx/>
              <a:buFont typeface="Wingdings" pitchFamily="2" charset="2"/>
              <a:buChar char="ü"/>
              <a:tabLst>
                <a:tab pos="808038" algn="l"/>
                <a:tab pos="5018088" algn="l"/>
                <a:tab pos="7623175" algn="l"/>
              </a:tabLst>
              <a:defRPr/>
            </a:pPr>
            <a:r>
              <a:rPr kumimoji="0" lang="es-E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  <a:ea typeface="ＭＳ Ｐゴシック"/>
                <a:cs typeface="Calibri" panose="020F0502020204030204" pitchFamily="34" charset="0"/>
              </a:rPr>
              <a:t>Enlace con el Titular para impulsar las actividades de Control Interno.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9BA59BE3-2FC4-7604-C965-066E2BAEF83A}"/>
              </a:ext>
            </a:extLst>
          </p:cNvPr>
          <p:cNvSpPr txBox="1"/>
          <p:nvPr/>
        </p:nvSpPr>
        <p:spPr>
          <a:xfrm>
            <a:off x="5044690" y="3366810"/>
            <a:ext cx="13852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loCleanW01-OneBold" panose="02010804020200000003"/>
              </a:rPr>
              <a:t>Enlace de CI</a:t>
            </a:r>
          </a:p>
        </p:txBody>
      </p:sp>
      <p:cxnSp>
        <p:nvCxnSpPr>
          <p:cNvPr id="49" name="9 Conector recto">
            <a:extLst>
              <a:ext uri="{FF2B5EF4-FFF2-40B4-BE49-F238E27FC236}">
                <a16:creationId xmlns:a16="http://schemas.microsoft.com/office/drawing/2014/main" id="{FF373D31-55DB-D1CA-43ED-597AE0DC4F0F}"/>
              </a:ext>
            </a:extLst>
          </p:cNvPr>
          <p:cNvCxnSpPr>
            <a:cxnSpLocks/>
          </p:cNvCxnSpPr>
          <p:nvPr/>
        </p:nvCxnSpPr>
        <p:spPr>
          <a:xfrm flipH="1">
            <a:off x="6516790" y="3531804"/>
            <a:ext cx="1075646" cy="0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9 Conector recto">
            <a:extLst>
              <a:ext uri="{FF2B5EF4-FFF2-40B4-BE49-F238E27FC236}">
                <a16:creationId xmlns:a16="http://schemas.microsoft.com/office/drawing/2014/main" id="{74047D59-F087-A521-9CB3-C500674000A2}"/>
              </a:ext>
            </a:extLst>
          </p:cNvPr>
          <p:cNvCxnSpPr>
            <a:cxnSpLocks/>
          </p:cNvCxnSpPr>
          <p:nvPr/>
        </p:nvCxnSpPr>
        <p:spPr>
          <a:xfrm flipH="1">
            <a:off x="6839433" y="4506898"/>
            <a:ext cx="1293810" cy="0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858A323-DF6D-E7C1-8D03-25353B92989F}"/>
              </a:ext>
            </a:extLst>
          </p:cNvPr>
          <p:cNvSpPr txBox="1"/>
          <p:nvPr/>
        </p:nvSpPr>
        <p:spPr>
          <a:xfrm>
            <a:off x="7568705" y="3191864"/>
            <a:ext cx="307093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6B00"/>
              </a:buClr>
              <a:buSzTx/>
              <a:buFont typeface="Wingdings" pitchFamily="2" charset="2"/>
              <a:buChar char="ü"/>
              <a:tabLst>
                <a:tab pos="808038" algn="l"/>
                <a:tab pos="5018088" algn="l"/>
                <a:tab pos="7623175" algn="l"/>
              </a:tabLst>
              <a:defRPr/>
            </a:pPr>
            <a:r>
              <a:rPr kumimoji="0" lang="es-E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  <a:ea typeface="ＭＳ Ｐゴシック"/>
                <a:cs typeface="Calibri" panose="020F0502020204030204" pitchFamily="34" charset="0"/>
              </a:rPr>
              <a:t>Nivel inmediato inferior al Coordinador.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6B00"/>
              </a:buClr>
              <a:buSzTx/>
              <a:buFont typeface="Wingdings" pitchFamily="2" charset="2"/>
              <a:buChar char="ü"/>
              <a:tabLst>
                <a:tab pos="808038" algn="l"/>
                <a:tab pos="5018088" algn="l"/>
                <a:tab pos="7623175" algn="l"/>
              </a:tabLst>
              <a:defRPr/>
            </a:pPr>
            <a:r>
              <a:rPr kumimoji="0" lang="es-E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  <a:ea typeface="ＭＳ Ｐゴシック"/>
                <a:cs typeface="Calibri" panose="020F0502020204030204" pitchFamily="34" charset="0"/>
              </a:rPr>
              <a:t>Apoya al Coordinador en las actividades de la evaluación.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6CFFAB99-D772-E56E-C2CB-7939AE91CEBC}"/>
              </a:ext>
            </a:extLst>
          </p:cNvPr>
          <p:cNvSpPr txBox="1"/>
          <p:nvPr/>
        </p:nvSpPr>
        <p:spPr>
          <a:xfrm>
            <a:off x="5044581" y="4360874"/>
            <a:ext cx="13853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loCleanW01-OneBold" panose="02010804020200000003"/>
              </a:rPr>
              <a:t>Enlace de ARI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5E01E5E-C677-06FE-19AD-F838F01A752C}"/>
              </a:ext>
            </a:extLst>
          </p:cNvPr>
          <p:cNvSpPr txBox="1"/>
          <p:nvPr/>
        </p:nvSpPr>
        <p:spPr>
          <a:xfrm>
            <a:off x="8166184" y="4171472"/>
            <a:ext cx="262137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6B00"/>
              </a:buClr>
              <a:buSzTx/>
              <a:buFont typeface="Wingdings" pitchFamily="2" charset="2"/>
              <a:buChar char="ü"/>
              <a:tabLst>
                <a:tab pos="808038" algn="l"/>
                <a:tab pos="5018088" algn="l"/>
                <a:tab pos="7623175" algn="l"/>
              </a:tabLst>
              <a:defRPr/>
            </a:pPr>
            <a:r>
              <a:rPr kumimoji="0" lang="es-E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  <a:ea typeface="ＭＳ Ｐゴシック"/>
                <a:cs typeface="Calibri" panose="020F0502020204030204" pitchFamily="34" charset="0"/>
              </a:rPr>
              <a:t>Nivel inmediato inferior al Coordinador.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6B00"/>
              </a:buClr>
              <a:buSzTx/>
              <a:buFont typeface="Wingdings" pitchFamily="2" charset="2"/>
              <a:buChar char="ü"/>
              <a:tabLst>
                <a:tab pos="808038" algn="l"/>
                <a:tab pos="5018088" algn="l"/>
                <a:tab pos="7623175" algn="l"/>
              </a:tabLst>
              <a:defRPr/>
            </a:pPr>
            <a:r>
              <a:rPr kumimoji="0" lang="es-E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  <a:ea typeface="ＭＳ Ｐゴシック"/>
                <a:cs typeface="Calibri" panose="020F0502020204030204" pitchFamily="34" charset="0"/>
              </a:rPr>
              <a:t>Apoya al Coordinador en las actividades de administración de riesgos.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3691A469-23DF-D84A-0A0F-EA27285867D3}"/>
              </a:ext>
            </a:extLst>
          </p:cNvPr>
          <p:cNvSpPr txBox="1"/>
          <p:nvPr/>
        </p:nvSpPr>
        <p:spPr>
          <a:xfrm>
            <a:off x="5051198" y="5388566"/>
            <a:ext cx="13721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MX" sz="1600" b="1">
                <a:solidFill>
                  <a:schemeClr val="bg1"/>
                </a:solidFill>
                <a:latin typeface="LuloCleanW01-OneBold" panose="02010804020200000003"/>
              </a:rPr>
              <a:t>Enlace UA</a:t>
            </a:r>
          </a:p>
        </p:txBody>
      </p:sp>
      <p:cxnSp>
        <p:nvCxnSpPr>
          <p:cNvPr id="77" name="9 Conector recto">
            <a:extLst>
              <a:ext uri="{FF2B5EF4-FFF2-40B4-BE49-F238E27FC236}">
                <a16:creationId xmlns:a16="http://schemas.microsoft.com/office/drawing/2014/main" id="{4DE3AF02-2B54-EBE4-001E-CFBD8A6B3D94}"/>
              </a:ext>
            </a:extLst>
          </p:cNvPr>
          <p:cNvCxnSpPr>
            <a:cxnSpLocks/>
          </p:cNvCxnSpPr>
          <p:nvPr/>
        </p:nvCxnSpPr>
        <p:spPr>
          <a:xfrm flipH="1">
            <a:off x="7377784" y="5554063"/>
            <a:ext cx="1043976" cy="0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uadroTexto 80">
            <a:extLst>
              <a:ext uri="{FF2B5EF4-FFF2-40B4-BE49-F238E27FC236}">
                <a16:creationId xmlns:a16="http://schemas.microsoft.com/office/drawing/2014/main" id="{D12376E2-27BA-5C9B-1CCD-D31FC5777BF1}"/>
              </a:ext>
            </a:extLst>
          </p:cNvPr>
          <p:cNvSpPr txBox="1"/>
          <p:nvPr/>
        </p:nvSpPr>
        <p:spPr>
          <a:xfrm>
            <a:off x="8421760" y="5280645"/>
            <a:ext cx="28690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6B00"/>
              </a:buClr>
              <a:buSzTx/>
              <a:buFont typeface="Wingdings" pitchFamily="2" charset="2"/>
              <a:buChar char="ü"/>
              <a:tabLst>
                <a:tab pos="808038" algn="l"/>
                <a:tab pos="5018088" algn="l"/>
                <a:tab pos="7623175" algn="l"/>
              </a:tabLst>
              <a:defRPr/>
            </a:pPr>
            <a:r>
              <a:rPr kumimoji="0" lang="es-E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  <a:ea typeface="ＭＳ Ｐゴシック"/>
                <a:cs typeface="Calibri" panose="020F0502020204030204" pitchFamily="34" charset="0"/>
              </a:rPr>
              <a:t>El Titular de cada UA es responsable de las actividades que le asignen  respecto al CI conforme al MACI y a los acuerdos de las sesiones del COCODI.</a:t>
            </a:r>
          </a:p>
        </p:txBody>
      </p:sp>
      <p:sp>
        <p:nvSpPr>
          <p:cNvPr id="22" name="Subtítulo 6">
            <a:extLst>
              <a:ext uri="{FF2B5EF4-FFF2-40B4-BE49-F238E27FC236}">
                <a16:creationId xmlns:a16="http://schemas.microsoft.com/office/drawing/2014/main" id="{53921B29-EDBA-27B8-9FA1-14D2B5BA6E9F}"/>
              </a:ext>
            </a:extLst>
          </p:cNvPr>
          <p:cNvSpPr txBox="1">
            <a:spLocks/>
          </p:cNvSpPr>
          <p:nvPr/>
        </p:nvSpPr>
        <p:spPr>
          <a:xfrm>
            <a:off x="9840206" y="378922"/>
            <a:ext cx="2198762" cy="52469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dirty="0"/>
              <a:t>Logo </a:t>
            </a:r>
          </a:p>
        </p:txBody>
      </p:sp>
    </p:spTree>
    <p:extLst>
      <p:ext uri="{BB962C8B-B14F-4D97-AF65-F5344CB8AC3E}">
        <p14:creationId xmlns:p14="http://schemas.microsoft.com/office/powerpoint/2010/main" val="18884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19620-6CCC-A34D-9D45-D6B57F80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PREVENCIÓN INSTANCIAS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B2B0E625-26CC-9744-9B92-56905E797B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5</a:t>
            </a:fld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F205269-E817-0F63-DA27-9B01851B8BA4}"/>
              </a:ext>
            </a:extLst>
          </p:cNvPr>
          <p:cNvSpPr txBox="1"/>
          <p:nvPr/>
        </p:nvSpPr>
        <p:spPr>
          <a:xfrm>
            <a:off x="833061" y="1227843"/>
            <a:ext cx="8909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uloCleanW01-OneBold" panose="02010804020200000003"/>
              </a:rPr>
              <a:t>El Manual Administrativo del Marco Integrado de Control Interno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uloCleanW01-OneBold" panose="02010804020200000003"/>
              </a:rPr>
              <a:t>establece las actividades que las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uloCleanW01-OneBold" panose="02010804020200000003"/>
              </a:rPr>
              <a:t>dependencias y entidades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uloCleanW01-OneBold" panose="02010804020200000003"/>
              </a:rPr>
              <a:t>tienen que realizar para cumplir con el control interno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uloCleanW01-OneBold" panose="02010804020200000003"/>
              </a:rPr>
              <a:t>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7EACDA7-FF46-D53C-3EC6-B26D3C244ACE}"/>
              </a:ext>
            </a:extLst>
          </p:cNvPr>
          <p:cNvGrpSpPr/>
          <p:nvPr/>
        </p:nvGrpSpPr>
        <p:grpSpPr>
          <a:xfrm>
            <a:off x="1956902" y="2070685"/>
            <a:ext cx="8278196" cy="3772706"/>
            <a:chOff x="1960029" y="1501725"/>
            <a:chExt cx="8278196" cy="3772706"/>
          </a:xfrm>
        </p:grpSpPr>
        <p:sp>
          <p:nvSpPr>
            <p:cNvPr id="2050" name="Google Shape;286;p24">
              <a:extLst>
                <a:ext uri="{FF2B5EF4-FFF2-40B4-BE49-F238E27FC236}">
                  <a16:creationId xmlns:a16="http://schemas.microsoft.com/office/drawing/2014/main" id="{E48F7A22-5314-122D-BB84-F050D1C789CA}"/>
                </a:ext>
              </a:extLst>
            </p:cNvPr>
            <p:cNvSpPr/>
            <p:nvPr/>
          </p:nvSpPr>
          <p:spPr>
            <a:xfrm>
              <a:off x="1960029" y="1501725"/>
              <a:ext cx="2866513" cy="2657028"/>
            </a:xfrm>
            <a:prstGeom prst="ellipse">
              <a:avLst/>
            </a:prstGeom>
            <a:solidFill>
              <a:schemeClr val="accent1"/>
            </a:solidFill>
            <a:ln w="9525" cap="flat" cmpd="tri">
              <a:solidFill>
                <a:schemeClr val="bg1"/>
              </a:solidFill>
              <a:prstDash val="dash"/>
              <a:bevel/>
              <a:headEnd type="none" w="sm" len="sm"/>
              <a:tailEnd type="none" w="sm" len="sm"/>
            </a:ln>
            <a:effectLst>
              <a:glow rad="228600">
                <a:schemeClr val="accent6">
                  <a:lumMod val="75000"/>
                  <a:alpha val="40000"/>
                </a:schemeClr>
              </a:glow>
              <a:softEdge rad="12700"/>
            </a:effectLst>
            <a:scene3d>
              <a:camera prst="orthographicFront"/>
              <a:lightRig rig="sunse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51" name="Google Shape;287;p24">
              <a:extLst>
                <a:ext uri="{FF2B5EF4-FFF2-40B4-BE49-F238E27FC236}">
                  <a16:creationId xmlns:a16="http://schemas.microsoft.com/office/drawing/2014/main" id="{1F40E17B-F727-8B16-B49C-C4402C6767D9}"/>
                </a:ext>
              </a:extLst>
            </p:cNvPr>
            <p:cNvSpPr/>
            <p:nvPr/>
          </p:nvSpPr>
          <p:spPr>
            <a:xfrm>
              <a:off x="4649875" y="1525800"/>
              <a:ext cx="2866513" cy="265702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86670"/>
              </a:schemeClr>
            </a:solidFill>
            <a:ln w="9525" cap="rnd" cmpd="tri">
              <a:solidFill>
                <a:schemeClr val="bg1"/>
              </a:solidFill>
              <a:prstDash val="dash"/>
              <a:bevel/>
              <a:headEnd type="none" w="sm" len="sm"/>
              <a:tailEnd type="none" w="sm" len="sm"/>
            </a:ln>
            <a:effectLst>
              <a:glow rad="228600">
                <a:schemeClr val="accent5">
                  <a:lumMod val="50000"/>
                  <a:alpha val="40000"/>
                </a:schemeClr>
              </a:glow>
            </a:effectLst>
            <a:scene3d>
              <a:camera prst="orthographicFront"/>
              <a:lightRig rig="sunrise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52" name="Google Shape;289;p24">
              <a:extLst>
                <a:ext uri="{FF2B5EF4-FFF2-40B4-BE49-F238E27FC236}">
                  <a16:creationId xmlns:a16="http://schemas.microsoft.com/office/drawing/2014/main" id="{FB463114-9861-5163-06A9-863491C6B4F1}"/>
                </a:ext>
              </a:extLst>
            </p:cNvPr>
            <p:cNvSpPr/>
            <p:nvPr/>
          </p:nvSpPr>
          <p:spPr>
            <a:xfrm>
              <a:off x="7371712" y="1537107"/>
              <a:ext cx="2866513" cy="2657028"/>
            </a:xfrm>
            <a:prstGeom prst="ellipse">
              <a:avLst/>
            </a:prstGeom>
            <a:solidFill>
              <a:schemeClr val="accent3">
                <a:lumMod val="75000"/>
                <a:alpha val="86670"/>
              </a:schemeClr>
            </a:solidFill>
            <a:ln w="9525" cap="sq" cmpd="tri">
              <a:gradFill flip="none" rotWithShape="1">
                <a:gsLst>
                  <a:gs pos="0">
                    <a:schemeClr val="bg1"/>
                  </a:gs>
                  <a:gs pos="23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dash"/>
              <a:bevel/>
              <a:headEnd type="none" w="sm" len="sm"/>
              <a:tailEnd type="none" w="sm" len="sm"/>
            </a:ln>
            <a:effectLst>
              <a:glow rad="228600">
                <a:schemeClr val="accent6">
                  <a:lumMod val="50000"/>
                  <a:alpha val="40000"/>
                </a:schemeClr>
              </a:glow>
            </a:effectLst>
            <a:scene3d>
              <a:camera prst="orthographicFront"/>
              <a:lightRig rig="harsh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53" name="Google Shape;1216;p43">
              <a:extLst>
                <a:ext uri="{FF2B5EF4-FFF2-40B4-BE49-F238E27FC236}">
                  <a16:creationId xmlns:a16="http://schemas.microsoft.com/office/drawing/2014/main" id="{04D6D425-24C9-BE28-8635-E6B3B284777A}"/>
                </a:ext>
              </a:extLst>
            </p:cNvPr>
            <p:cNvSpPr/>
            <p:nvPr/>
          </p:nvSpPr>
          <p:spPr>
            <a:xfrm>
              <a:off x="3130736" y="3021913"/>
              <a:ext cx="411774" cy="411358"/>
            </a:xfrm>
            <a:custGeom>
              <a:avLst/>
              <a:gdLst/>
              <a:ahLst/>
              <a:cxnLst/>
              <a:rect l="l" t="t" r="r" b="b"/>
              <a:pathLst>
                <a:path w="5929" h="5947" extrusionOk="0">
                  <a:moveTo>
                    <a:pt x="784" y="4940"/>
                  </a:moveTo>
                  <a:lnTo>
                    <a:pt x="839" y="4958"/>
                  </a:lnTo>
                  <a:lnTo>
                    <a:pt x="933" y="5014"/>
                  </a:lnTo>
                  <a:lnTo>
                    <a:pt x="989" y="5107"/>
                  </a:lnTo>
                  <a:lnTo>
                    <a:pt x="1007" y="5145"/>
                  </a:lnTo>
                  <a:lnTo>
                    <a:pt x="1007" y="5201"/>
                  </a:lnTo>
                  <a:lnTo>
                    <a:pt x="1007" y="5257"/>
                  </a:lnTo>
                  <a:lnTo>
                    <a:pt x="989" y="5313"/>
                  </a:lnTo>
                  <a:lnTo>
                    <a:pt x="933" y="5406"/>
                  </a:lnTo>
                  <a:lnTo>
                    <a:pt x="839" y="5462"/>
                  </a:lnTo>
                  <a:lnTo>
                    <a:pt x="784" y="5480"/>
                  </a:lnTo>
                  <a:lnTo>
                    <a:pt x="672" y="5480"/>
                  </a:lnTo>
                  <a:lnTo>
                    <a:pt x="634" y="5462"/>
                  </a:lnTo>
                  <a:lnTo>
                    <a:pt x="541" y="5406"/>
                  </a:lnTo>
                  <a:lnTo>
                    <a:pt x="485" y="5313"/>
                  </a:lnTo>
                  <a:lnTo>
                    <a:pt x="467" y="5257"/>
                  </a:lnTo>
                  <a:lnTo>
                    <a:pt x="448" y="5201"/>
                  </a:lnTo>
                  <a:lnTo>
                    <a:pt x="467" y="5145"/>
                  </a:lnTo>
                  <a:lnTo>
                    <a:pt x="485" y="5107"/>
                  </a:lnTo>
                  <a:lnTo>
                    <a:pt x="541" y="5014"/>
                  </a:lnTo>
                  <a:lnTo>
                    <a:pt x="634" y="4958"/>
                  </a:lnTo>
                  <a:lnTo>
                    <a:pt x="672" y="4940"/>
                  </a:lnTo>
                  <a:close/>
                  <a:moveTo>
                    <a:pt x="206" y="2610"/>
                  </a:moveTo>
                  <a:lnTo>
                    <a:pt x="168" y="2628"/>
                  </a:lnTo>
                  <a:lnTo>
                    <a:pt x="75" y="2684"/>
                  </a:lnTo>
                  <a:lnTo>
                    <a:pt x="19" y="2777"/>
                  </a:lnTo>
                  <a:lnTo>
                    <a:pt x="1" y="2833"/>
                  </a:lnTo>
                  <a:lnTo>
                    <a:pt x="1" y="2889"/>
                  </a:lnTo>
                  <a:lnTo>
                    <a:pt x="1" y="5667"/>
                  </a:lnTo>
                  <a:lnTo>
                    <a:pt x="1" y="5723"/>
                  </a:lnTo>
                  <a:lnTo>
                    <a:pt x="19" y="5779"/>
                  </a:lnTo>
                  <a:lnTo>
                    <a:pt x="75" y="5872"/>
                  </a:lnTo>
                  <a:lnTo>
                    <a:pt x="168" y="5928"/>
                  </a:lnTo>
                  <a:lnTo>
                    <a:pt x="206" y="5946"/>
                  </a:lnTo>
                  <a:lnTo>
                    <a:pt x="1250" y="5946"/>
                  </a:lnTo>
                  <a:lnTo>
                    <a:pt x="1305" y="5928"/>
                  </a:lnTo>
                  <a:lnTo>
                    <a:pt x="1399" y="5872"/>
                  </a:lnTo>
                  <a:lnTo>
                    <a:pt x="1455" y="5779"/>
                  </a:lnTo>
                  <a:lnTo>
                    <a:pt x="1473" y="5723"/>
                  </a:lnTo>
                  <a:lnTo>
                    <a:pt x="1473" y="5667"/>
                  </a:lnTo>
                  <a:lnTo>
                    <a:pt x="1473" y="2889"/>
                  </a:lnTo>
                  <a:lnTo>
                    <a:pt x="1473" y="2833"/>
                  </a:lnTo>
                  <a:lnTo>
                    <a:pt x="1455" y="2777"/>
                  </a:lnTo>
                  <a:lnTo>
                    <a:pt x="1399" y="2684"/>
                  </a:lnTo>
                  <a:lnTo>
                    <a:pt x="1305" y="2628"/>
                  </a:lnTo>
                  <a:lnTo>
                    <a:pt x="1250" y="2610"/>
                  </a:lnTo>
                  <a:close/>
                  <a:moveTo>
                    <a:pt x="3617" y="0"/>
                  </a:moveTo>
                  <a:lnTo>
                    <a:pt x="3524" y="19"/>
                  </a:lnTo>
                  <a:lnTo>
                    <a:pt x="3468" y="75"/>
                  </a:lnTo>
                  <a:lnTo>
                    <a:pt x="3393" y="168"/>
                  </a:lnTo>
                  <a:lnTo>
                    <a:pt x="3337" y="261"/>
                  </a:lnTo>
                  <a:lnTo>
                    <a:pt x="3263" y="485"/>
                  </a:lnTo>
                  <a:lnTo>
                    <a:pt x="3225" y="671"/>
                  </a:lnTo>
                  <a:lnTo>
                    <a:pt x="3169" y="858"/>
                  </a:lnTo>
                  <a:lnTo>
                    <a:pt x="3114" y="1044"/>
                  </a:lnTo>
                  <a:lnTo>
                    <a:pt x="3039" y="1212"/>
                  </a:lnTo>
                  <a:lnTo>
                    <a:pt x="2983" y="1286"/>
                  </a:lnTo>
                  <a:lnTo>
                    <a:pt x="2927" y="1361"/>
                  </a:lnTo>
                  <a:lnTo>
                    <a:pt x="2797" y="1510"/>
                  </a:lnTo>
                  <a:lnTo>
                    <a:pt x="2666" y="1659"/>
                  </a:lnTo>
                  <a:lnTo>
                    <a:pt x="2442" y="1995"/>
                  </a:lnTo>
                  <a:lnTo>
                    <a:pt x="2200" y="2330"/>
                  </a:lnTo>
                  <a:lnTo>
                    <a:pt x="2051" y="2498"/>
                  </a:lnTo>
                  <a:lnTo>
                    <a:pt x="1883" y="2666"/>
                  </a:lnTo>
                  <a:lnTo>
                    <a:pt x="1865" y="2722"/>
                  </a:lnTo>
                  <a:lnTo>
                    <a:pt x="1846" y="2777"/>
                  </a:lnTo>
                  <a:lnTo>
                    <a:pt x="1846" y="5257"/>
                  </a:lnTo>
                  <a:lnTo>
                    <a:pt x="1865" y="5313"/>
                  </a:lnTo>
                  <a:lnTo>
                    <a:pt x="1883" y="5350"/>
                  </a:lnTo>
                  <a:lnTo>
                    <a:pt x="1939" y="5387"/>
                  </a:lnTo>
                  <a:lnTo>
                    <a:pt x="1995" y="5387"/>
                  </a:lnTo>
                  <a:lnTo>
                    <a:pt x="2126" y="5406"/>
                  </a:lnTo>
                  <a:lnTo>
                    <a:pt x="2293" y="5462"/>
                  </a:lnTo>
                  <a:lnTo>
                    <a:pt x="2592" y="5573"/>
                  </a:lnTo>
                  <a:lnTo>
                    <a:pt x="2890" y="5704"/>
                  </a:lnTo>
                  <a:lnTo>
                    <a:pt x="3225" y="5816"/>
                  </a:lnTo>
                  <a:lnTo>
                    <a:pt x="3393" y="5872"/>
                  </a:lnTo>
                  <a:lnTo>
                    <a:pt x="3580" y="5909"/>
                  </a:lnTo>
                  <a:lnTo>
                    <a:pt x="3785" y="5946"/>
                  </a:lnTo>
                  <a:lnTo>
                    <a:pt x="4400" y="5946"/>
                  </a:lnTo>
                  <a:lnTo>
                    <a:pt x="4586" y="5928"/>
                  </a:lnTo>
                  <a:lnTo>
                    <a:pt x="4772" y="5909"/>
                  </a:lnTo>
                  <a:lnTo>
                    <a:pt x="4940" y="5853"/>
                  </a:lnTo>
                  <a:lnTo>
                    <a:pt x="5108" y="5797"/>
                  </a:lnTo>
                  <a:lnTo>
                    <a:pt x="5238" y="5723"/>
                  </a:lnTo>
                  <a:lnTo>
                    <a:pt x="5332" y="5611"/>
                  </a:lnTo>
                  <a:lnTo>
                    <a:pt x="5388" y="5499"/>
                  </a:lnTo>
                  <a:lnTo>
                    <a:pt x="5425" y="5368"/>
                  </a:lnTo>
                  <a:lnTo>
                    <a:pt x="5425" y="5238"/>
                  </a:lnTo>
                  <a:lnTo>
                    <a:pt x="5406" y="5089"/>
                  </a:lnTo>
                  <a:lnTo>
                    <a:pt x="5481" y="4996"/>
                  </a:lnTo>
                  <a:lnTo>
                    <a:pt x="5537" y="4902"/>
                  </a:lnTo>
                  <a:lnTo>
                    <a:pt x="5574" y="4809"/>
                  </a:lnTo>
                  <a:lnTo>
                    <a:pt x="5611" y="4697"/>
                  </a:lnTo>
                  <a:lnTo>
                    <a:pt x="5630" y="4567"/>
                  </a:lnTo>
                  <a:lnTo>
                    <a:pt x="5630" y="4455"/>
                  </a:lnTo>
                  <a:lnTo>
                    <a:pt x="5630" y="4325"/>
                  </a:lnTo>
                  <a:lnTo>
                    <a:pt x="5593" y="4213"/>
                  </a:lnTo>
                  <a:lnTo>
                    <a:pt x="5667" y="4101"/>
                  </a:lnTo>
                  <a:lnTo>
                    <a:pt x="5723" y="3989"/>
                  </a:lnTo>
                  <a:lnTo>
                    <a:pt x="5742" y="3877"/>
                  </a:lnTo>
                  <a:lnTo>
                    <a:pt x="5779" y="3747"/>
                  </a:lnTo>
                  <a:lnTo>
                    <a:pt x="5779" y="3635"/>
                  </a:lnTo>
                  <a:lnTo>
                    <a:pt x="5760" y="3523"/>
                  </a:lnTo>
                  <a:lnTo>
                    <a:pt x="5742" y="3393"/>
                  </a:lnTo>
                  <a:lnTo>
                    <a:pt x="5704" y="3299"/>
                  </a:lnTo>
                  <a:lnTo>
                    <a:pt x="5798" y="3169"/>
                  </a:lnTo>
                  <a:lnTo>
                    <a:pt x="5872" y="3038"/>
                  </a:lnTo>
                  <a:lnTo>
                    <a:pt x="5909" y="2889"/>
                  </a:lnTo>
                  <a:lnTo>
                    <a:pt x="5928" y="2722"/>
                  </a:lnTo>
                  <a:lnTo>
                    <a:pt x="5909" y="2591"/>
                  </a:lnTo>
                  <a:lnTo>
                    <a:pt x="5872" y="2461"/>
                  </a:lnTo>
                  <a:lnTo>
                    <a:pt x="5816" y="2349"/>
                  </a:lnTo>
                  <a:lnTo>
                    <a:pt x="5723" y="2256"/>
                  </a:lnTo>
                  <a:lnTo>
                    <a:pt x="5630" y="2162"/>
                  </a:lnTo>
                  <a:lnTo>
                    <a:pt x="5518" y="2106"/>
                  </a:lnTo>
                  <a:lnTo>
                    <a:pt x="5388" y="2069"/>
                  </a:lnTo>
                  <a:lnTo>
                    <a:pt x="5238" y="2051"/>
                  </a:lnTo>
                  <a:lnTo>
                    <a:pt x="4064" y="2051"/>
                  </a:lnTo>
                  <a:lnTo>
                    <a:pt x="4101" y="1920"/>
                  </a:lnTo>
                  <a:lnTo>
                    <a:pt x="4157" y="1808"/>
                  </a:lnTo>
                  <a:lnTo>
                    <a:pt x="4288" y="1566"/>
                  </a:lnTo>
                  <a:lnTo>
                    <a:pt x="4344" y="1435"/>
                  </a:lnTo>
                  <a:lnTo>
                    <a:pt x="4400" y="1286"/>
                  </a:lnTo>
                  <a:lnTo>
                    <a:pt x="4437" y="1119"/>
                  </a:lnTo>
                  <a:lnTo>
                    <a:pt x="4456" y="951"/>
                  </a:lnTo>
                  <a:lnTo>
                    <a:pt x="4437" y="802"/>
                  </a:lnTo>
                  <a:lnTo>
                    <a:pt x="4418" y="671"/>
                  </a:lnTo>
                  <a:lnTo>
                    <a:pt x="4400" y="541"/>
                  </a:lnTo>
                  <a:lnTo>
                    <a:pt x="4362" y="447"/>
                  </a:lnTo>
                  <a:lnTo>
                    <a:pt x="4306" y="354"/>
                  </a:lnTo>
                  <a:lnTo>
                    <a:pt x="4251" y="280"/>
                  </a:lnTo>
                  <a:lnTo>
                    <a:pt x="4195" y="205"/>
                  </a:lnTo>
                  <a:lnTo>
                    <a:pt x="4139" y="168"/>
                  </a:lnTo>
                  <a:lnTo>
                    <a:pt x="3990" y="75"/>
                  </a:lnTo>
                  <a:lnTo>
                    <a:pt x="3859" y="37"/>
                  </a:lnTo>
                  <a:lnTo>
                    <a:pt x="3729" y="19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grpSp>
          <p:nvGrpSpPr>
            <p:cNvPr id="2054" name="Google Shape;593;p40">
              <a:extLst>
                <a:ext uri="{FF2B5EF4-FFF2-40B4-BE49-F238E27FC236}">
                  <a16:creationId xmlns:a16="http://schemas.microsoft.com/office/drawing/2014/main" id="{6A3C8898-33A1-FC77-17CC-EBAB33926D55}"/>
                </a:ext>
              </a:extLst>
            </p:cNvPr>
            <p:cNvGrpSpPr/>
            <p:nvPr/>
          </p:nvGrpSpPr>
          <p:grpSpPr>
            <a:xfrm>
              <a:off x="5889010" y="3021912"/>
              <a:ext cx="298450" cy="412749"/>
              <a:chOff x="0" y="0"/>
              <a:chExt cx="257700" cy="420100"/>
            </a:xfrm>
          </p:grpSpPr>
          <p:sp>
            <p:nvSpPr>
              <p:cNvPr id="2055" name="Google Shape;594;p40">
                <a:extLst>
                  <a:ext uri="{FF2B5EF4-FFF2-40B4-BE49-F238E27FC236}">
                    <a16:creationId xmlns:a16="http://schemas.microsoft.com/office/drawing/2014/main" id="{C546BC06-616E-A0C9-2AC1-8A459F204B81}"/>
                  </a:ext>
                </a:extLst>
              </p:cNvPr>
              <p:cNvSpPr/>
              <p:nvPr/>
            </p:nvSpPr>
            <p:spPr>
              <a:xfrm>
                <a:off x="77550" y="355350"/>
                <a:ext cx="10260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905" extrusionOk="0">
                    <a:moveTo>
                      <a:pt x="1" y="1"/>
                    </a:moveTo>
                    <a:lnTo>
                      <a:pt x="1" y="905"/>
                    </a:lnTo>
                    <a:lnTo>
                      <a:pt x="4104" y="905"/>
                    </a:lnTo>
                    <a:lnTo>
                      <a:pt x="41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2057" name="Google Shape;595;p40">
                <a:extLst>
                  <a:ext uri="{FF2B5EF4-FFF2-40B4-BE49-F238E27FC236}">
                    <a16:creationId xmlns:a16="http://schemas.microsoft.com/office/drawing/2014/main" id="{F1652A1B-E77D-4D24-65F8-33B8618C678E}"/>
                  </a:ext>
                </a:extLst>
              </p:cNvPr>
              <p:cNvSpPr/>
              <p:nvPr/>
            </p:nvSpPr>
            <p:spPr>
              <a:xfrm>
                <a:off x="77550" y="320550"/>
                <a:ext cx="10260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905" extrusionOk="0">
                    <a:moveTo>
                      <a:pt x="1" y="1"/>
                    </a:moveTo>
                    <a:lnTo>
                      <a:pt x="1" y="905"/>
                    </a:lnTo>
                    <a:lnTo>
                      <a:pt x="4104" y="905"/>
                    </a:lnTo>
                    <a:lnTo>
                      <a:pt x="41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2059" name="Google Shape;596;p40">
                <a:extLst>
                  <a:ext uri="{FF2B5EF4-FFF2-40B4-BE49-F238E27FC236}">
                    <a16:creationId xmlns:a16="http://schemas.microsoft.com/office/drawing/2014/main" id="{EE783E30-8ED3-68AB-6396-C67AFD90C9EA}"/>
                  </a:ext>
                </a:extLst>
              </p:cNvPr>
              <p:cNvSpPr/>
              <p:nvPr/>
            </p:nvSpPr>
            <p:spPr>
              <a:xfrm>
                <a:off x="77550" y="390175"/>
                <a:ext cx="102600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1197" extrusionOk="0">
                    <a:moveTo>
                      <a:pt x="1" y="0"/>
                    </a:moveTo>
                    <a:lnTo>
                      <a:pt x="1" y="171"/>
                    </a:lnTo>
                    <a:lnTo>
                      <a:pt x="25" y="318"/>
                    </a:lnTo>
                    <a:lnTo>
                      <a:pt x="98" y="464"/>
                    </a:lnTo>
                    <a:lnTo>
                      <a:pt x="196" y="586"/>
                    </a:lnTo>
                    <a:lnTo>
                      <a:pt x="343" y="660"/>
                    </a:lnTo>
                    <a:lnTo>
                      <a:pt x="1881" y="1172"/>
                    </a:lnTo>
                    <a:lnTo>
                      <a:pt x="2052" y="1197"/>
                    </a:lnTo>
                    <a:lnTo>
                      <a:pt x="2223" y="1172"/>
                    </a:lnTo>
                    <a:lnTo>
                      <a:pt x="3762" y="660"/>
                    </a:lnTo>
                    <a:lnTo>
                      <a:pt x="3908" y="586"/>
                    </a:lnTo>
                    <a:lnTo>
                      <a:pt x="4006" y="464"/>
                    </a:lnTo>
                    <a:lnTo>
                      <a:pt x="4079" y="318"/>
                    </a:lnTo>
                    <a:lnTo>
                      <a:pt x="4104" y="171"/>
                    </a:lnTo>
                    <a:lnTo>
                      <a:pt x="41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2061" name="Google Shape;597;p40">
                <a:extLst>
                  <a:ext uri="{FF2B5EF4-FFF2-40B4-BE49-F238E27FC236}">
                    <a16:creationId xmlns:a16="http://schemas.microsoft.com/office/drawing/2014/main" id="{A2EED65C-83E9-28F8-3A2C-47E90F38339F}"/>
                  </a:ext>
                </a:extLst>
              </p:cNvPr>
              <p:cNvSpPr/>
              <p:nvPr/>
            </p:nvSpPr>
            <p:spPr>
              <a:xfrm>
                <a:off x="81225" y="147775"/>
                <a:ext cx="95275" cy="16060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6424" extrusionOk="0">
                    <a:moveTo>
                      <a:pt x="1905" y="0"/>
                    </a:moveTo>
                    <a:lnTo>
                      <a:pt x="928" y="831"/>
                    </a:lnTo>
                    <a:lnTo>
                      <a:pt x="855" y="879"/>
                    </a:lnTo>
                    <a:lnTo>
                      <a:pt x="782" y="904"/>
                    </a:lnTo>
                    <a:lnTo>
                      <a:pt x="684" y="879"/>
                    </a:lnTo>
                    <a:lnTo>
                      <a:pt x="611" y="831"/>
                    </a:lnTo>
                    <a:lnTo>
                      <a:pt x="0" y="318"/>
                    </a:lnTo>
                    <a:lnTo>
                      <a:pt x="1319" y="6423"/>
                    </a:lnTo>
                    <a:lnTo>
                      <a:pt x="2491" y="6423"/>
                    </a:lnTo>
                    <a:lnTo>
                      <a:pt x="3810" y="318"/>
                    </a:lnTo>
                    <a:lnTo>
                      <a:pt x="3200" y="831"/>
                    </a:lnTo>
                    <a:lnTo>
                      <a:pt x="3126" y="879"/>
                    </a:lnTo>
                    <a:lnTo>
                      <a:pt x="3029" y="904"/>
                    </a:lnTo>
                    <a:lnTo>
                      <a:pt x="2955" y="879"/>
                    </a:lnTo>
                    <a:lnTo>
                      <a:pt x="2882" y="831"/>
                    </a:ln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2062" name="Google Shape;598;p40">
                <a:extLst>
                  <a:ext uri="{FF2B5EF4-FFF2-40B4-BE49-F238E27FC236}">
                    <a16:creationId xmlns:a16="http://schemas.microsoft.com/office/drawing/2014/main" id="{2E570610-DC51-3A0E-B907-D3F87217C10A}"/>
                  </a:ext>
                </a:extLst>
              </p:cNvPr>
              <p:cNvSpPr/>
              <p:nvPr/>
            </p:nvSpPr>
            <p:spPr>
              <a:xfrm>
                <a:off x="0" y="0"/>
                <a:ext cx="257700" cy="30837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2335" extrusionOk="0">
                    <a:moveTo>
                      <a:pt x="5154" y="1"/>
                    </a:moveTo>
                    <a:lnTo>
                      <a:pt x="4617" y="25"/>
                    </a:lnTo>
                    <a:lnTo>
                      <a:pt x="4128" y="98"/>
                    </a:lnTo>
                    <a:lnTo>
                      <a:pt x="3615" y="245"/>
                    </a:lnTo>
                    <a:lnTo>
                      <a:pt x="3151" y="416"/>
                    </a:lnTo>
                    <a:lnTo>
                      <a:pt x="2712" y="636"/>
                    </a:lnTo>
                    <a:lnTo>
                      <a:pt x="2272" y="880"/>
                    </a:lnTo>
                    <a:lnTo>
                      <a:pt x="1881" y="1173"/>
                    </a:lnTo>
                    <a:lnTo>
                      <a:pt x="1515" y="1515"/>
                    </a:lnTo>
                    <a:lnTo>
                      <a:pt x="1198" y="1881"/>
                    </a:lnTo>
                    <a:lnTo>
                      <a:pt x="880" y="2272"/>
                    </a:lnTo>
                    <a:lnTo>
                      <a:pt x="636" y="2687"/>
                    </a:lnTo>
                    <a:lnTo>
                      <a:pt x="416" y="3151"/>
                    </a:lnTo>
                    <a:lnTo>
                      <a:pt x="245" y="3615"/>
                    </a:lnTo>
                    <a:lnTo>
                      <a:pt x="123" y="4104"/>
                    </a:lnTo>
                    <a:lnTo>
                      <a:pt x="50" y="4617"/>
                    </a:lnTo>
                    <a:lnTo>
                      <a:pt x="1" y="5154"/>
                    </a:lnTo>
                    <a:lnTo>
                      <a:pt x="25" y="5423"/>
                    </a:lnTo>
                    <a:lnTo>
                      <a:pt x="50" y="5691"/>
                    </a:lnTo>
                    <a:lnTo>
                      <a:pt x="123" y="6204"/>
                    </a:lnTo>
                    <a:lnTo>
                      <a:pt x="245" y="6693"/>
                    </a:lnTo>
                    <a:lnTo>
                      <a:pt x="416" y="7132"/>
                    </a:lnTo>
                    <a:lnTo>
                      <a:pt x="636" y="7572"/>
                    </a:lnTo>
                    <a:lnTo>
                      <a:pt x="856" y="7963"/>
                    </a:lnTo>
                    <a:lnTo>
                      <a:pt x="1100" y="8353"/>
                    </a:lnTo>
                    <a:lnTo>
                      <a:pt x="1369" y="8744"/>
                    </a:lnTo>
                    <a:lnTo>
                      <a:pt x="1906" y="9526"/>
                    </a:lnTo>
                    <a:lnTo>
                      <a:pt x="2150" y="9941"/>
                    </a:lnTo>
                    <a:lnTo>
                      <a:pt x="2394" y="10356"/>
                    </a:lnTo>
                    <a:lnTo>
                      <a:pt x="2614" y="10796"/>
                    </a:lnTo>
                    <a:lnTo>
                      <a:pt x="2810" y="11284"/>
                    </a:lnTo>
                    <a:lnTo>
                      <a:pt x="2980" y="11797"/>
                    </a:lnTo>
                    <a:lnTo>
                      <a:pt x="3103" y="12334"/>
                    </a:lnTo>
                    <a:lnTo>
                      <a:pt x="4079" y="12334"/>
                    </a:lnTo>
                    <a:lnTo>
                      <a:pt x="3249" y="8500"/>
                    </a:lnTo>
                    <a:lnTo>
                      <a:pt x="2663" y="5642"/>
                    </a:lnTo>
                    <a:lnTo>
                      <a:pt x="2663" y="5520"/>
                    </a:lnTo>
                    <a:lnTo>
                      <a:pt x="2712" y="5423"/>
                    </a:lnTo>
                    <a:lnTo>
                      <a:pt x="2785" y="5374"/>
                    </a:lnTo>
                    <a:lnTo>
                      <a:pt x="2883" y="5349"/>
                    </a:lnTo>
                    <a:lnTo>
                      <a:pt x="2956" y="5349"/>
                    </a:lnTo>
                    <a:lnTo>
                      <a:pt x="3054" y="5398"/>
                    </a:lnTo>
                    <a:lnTo>
                      <a:pt x="4031" y="6253"/>
                    </a:lnTo>
                    <a:lnTo>
                      <a:pt x="4983" y="5398"/>
                    </a:lnTo>
                    <a:lnTo>
                      <a:pt x="5081" y="5349"/>
                    </a:lnTo>
                    <a:lnTo>
                      <a:pt x="5227" y="5349"/>
                    </a:lnTo>
                    <a:lnTo>
                      <a:pt x="5325" y="5398"/>
                    </a:lnTo>
                    <a:lnTo>
                      <a:pt x="6278" y="6253"/>
                    </a:lnTo>
                    <a:lnTo>
                      <a:pt x="7254" y="5398"/>
                    </a:lnTo>
                    <a:lnTo>
                      <a:pt x="7352" y="5349"/>
                    </a:lnTo>
                    <a:lnTo>
                      <a:pt x="7425" y="5349"/>
                    </a:lnTo>
                    <a:lnTo>
                      <a:pt x="7523" y="5374"/>
                    </a:lnTo>
                    <a:lnTo>
                      <a:pt x="7596" y="5423"/>
                    </a:lnTo>
                    <a:lnTo>
                      <a:pt x="7645" y="5520"/>
                    </a:lnTo>
                    <a:lnTo>
                      <a:pt x="7645" y="5642"/>
                    </a:lnTo>
                    <a:lnTo>
                      <a:pt x="7059" y="8500"/>
                    </a:lnTo>
                    <a:lnTo>
                      <a:pt x="6229" y="12334"/>
                    </a:lnTo>
                    <a:lnTo>
                      <a:pt x="7206" y="12334"/>
                    </a:lnTo>
                    <a:lnTo>
                      <a:pt x="7328" y="11797"/>
                    </a:lnTo>
                    <a:lnTo>
                      <a:pt x="7499" y="11284"/>
                    </a:lnTo>
                    <a:lnTo>
                      <a:pt x="7694" y="10796"/>
                    </a:lnTo>
                    <a:lnTo>
                      <a:pt x="7914" y="10356"/>
                    </a:lnTo>
                    <a:lnTo>
                      <a:pt x="8158" y="9941"/>
                    </a:lnTo>
                    <a:lnTo>
                      <a:pt x="8402" y="9526"/>
                    </a:lnTo>
                    <a:lnTo>
                      <a:pt x="8940" y="8744"/>
                    </a:lnTo>
                    <a:lnTo>
                      <a:pt x="9208" y="8353"/>
                    </a:lnTo>
                    <a:lnTo>
                      <a:pt x="9453" y="7963"/>
                    </a:lnTo>
                    <a:lnTo>
                      <a:pt x="9672" y="7572"/>
                    </a:lnTo>
                    <a:lnTo>
                      <a:pt x="9892" y="7132"/>
                    </a:lnTo>
                    <a:lnTo>
                      <a:pt x="10063" y="6693"/>
                    </a:lnTo>
                    <a:lnTo>
                      <a:pt x="10185" y="6204"/>
                    </a:lnTo>
                    <a:lnTo>
                      <a:pt x="10259" y="5691"/>
                    </a:lnTo>
                    <a:lnTo>
                      <a:pt x="10283" y="5423"/>
                    </a:lnTo>
                    <a:lnTo>
                      <a:pt x="10307" y="5154"/>
                    </a:lnTo>
                    <a:lnTo>
                      <a:pt x="10259" y="4617"/>
                    </a:lnTo>
                    <a:lnTo>
                      <a:pt x="10185" y="4104"/>
                    </a:lnTo>
                    <a:lnTo>
                      <a:pt x="10063" y="3615"/>
                    </a:lnTo>
                    <a:lnTo>
                      <a:pt x="9892" y="3151"/>
                    </a:lnTo>
                    <a:lnTo>
                      <a:pt x="9672" y="2687"/>
                    </a:lnTo>
                    <a:lnTo>
                      <a:pt x="9428" y="2272"/>
                    </a:lnTo>
                    <a:lnTo>
                      <a:pt x="9111" y="1881"/>
                    </a:lnTo>
                    <a:lnTo>
                      <a:pt x="8793" y="1515"/>
                    </a:lnTo>
                    <a:lnTo>
                      <a:pt x="8427" y="1173"/>
                    </a:lnTo>
                    <a:lnTo>
                      <a:pt x="8036" y="880"/>
                    </a:lnTo>
                    <a:lnTo>
                      <a:pt x="7596" y="636"/>
                    </a:lnTo>
                    <a:lnTo>
                      <a:pt x="7157" y="416"/>
                    </a:lnTo>
                    <a:lnTo>
                      <a:pt x="6693" y="245"/>
                    </a:lnTo>
                    <a:lnTo>
                      <a:pt x="6180" y="98"/>
                    </a:lnTo>
                    <a:lnTo>
                      <a:pt x="5691" y="25"/>
                    </a:lnTo>
                    <a:lnTo>
                      <a:pt x="51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ES"/>
              </a:p>
            </p:txBody>
          </p:sp>
        </p:grpSp>
        <p:grpSp>
          <p:nvGrpSpPr>
            <p:cNvPr id="2066" name="Google Shape;863;p47">
              <a:extLst>
                <a:ext uri="{FF2B5EF4-FFF2-40B4-BE49-F238E27FC236}">
                  <a16:creationId xmlns:a16="http://schemas.microsoft.com/office/drawing/2014/main" id="{BA451ED0-0E5A-473D-1185-285D0FD3AC1D}"/>
                </a:ext>
              </a:extLst>
            </p:cNvPr>
            <p:cNvGrpSpPr/>
            <p:nvPr/>
          </p:nvGrpSpPr>
          <p:grpSpPr>
            <a:xfrm>
              <a:off x="8616846" y="3021912"/>
              <a:ext cx="494978" cy="371361"/>
              <a:chOff x="3932350" y="3714775"/>
              <a:chExt cx="439650" cy="319075"/>
            </a:xfrm>
            <a:solidFill>
              <a:schemeClr val="tx1"/>
            </a:solidFill>
          </p:grpSpPr>
          <p:sp>
            <p:nvSpPr>
              <p:cNvPr id="2067" name="Google Shape;864;p47">
                <a:extLst>
                  <a:ext uri="{FF2B5EF4-FFF2-40B4-BE49-F238E27FC236}">
                    <a16:creationId xmlns:a16="http://schemas.microsoft.com/office/drawing/2014/main" id="{9DFC0EE2-7B52-F6DB-B8E8-343799A1CDB4}"/>
                  </a:ext>
                </a:extLst>
              </p:cNvPr>
              <p:cNvSpPr/>
              <p:nvPr/>
            </p:nvSpPr>
            <p:spPr>
              <a:xfrm>
                <a:off x="3932350" y="3714775"/>
                <a:ext cx="439650" cy="319075"/>
              </a:xfrm>
              <a:custGeom>
                <a:avLst/>
                <a:gdLst/>
                <a:ahLst/>
                <a:cxnLst/>
                <a:rect l="l" t="t" r="r" b="b"/>
                <a:pathLst>
                  <a:path w="17586" h="12763" fill="none" extrusionOk="0">
                    <a:moveTo>
                      <a:pt x="1" y="1"/>
                    </a:moveTo>
                    <a:lnTo>
                      <a:pt x="1" y="12276"/>
                    </a:lnTo>
                    <a:lnTo>
                      <a:pt x="1" y="12276"/>
                    </a:lnTo>
                    <a:lnTo>
                      <a:pt x="1" y="12373"/>
                    </a:lnTo>
                    <a:lnTo>
                      <a:pt x="25" y="12471"/>
                    </a:lnTo>
                    <a:lnTo>
                      <a:pt x="74" y="12544"/>
                    </a:lnTo>
                    <a:lnTo>
                      <a:pt x="123" y="12617"/>
                    </a:lnTo>
                    <a:lnTo>
                      <a:pt x="196" y="12690"/>
                    </a:lnTo>
                    <a:lnTo>
                      <a:pt x="293" y="12714"/>
                    </a:lnTo>
                    <a:lnTo>
                      <a:pt x="366" y="12763"/>
                    </a:lnTo>
                    <a:lnTo>
                      <a:pt x="488" y="12763"/>
                    </a:lnTo>
                    <a:lnTo>
                      <a:pt x="17585" y="12763"/>
                    </a:lnTo>
                  </a:path>
                </a:pathLst>
              </a:custGeom>
              <a:grpFill/>
              <a:ln w="12175" cap="rnd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865;p47">
                <a:extLst>
                  <a:ext uri="{FF2B5EF4-FFF2-40B4-BE49-F238E27FC236}">
                    <a16:creationId xmlns:a16="http://schemas.microsoft.com/office/drawing/2014/main" id="{2E404AE9-9B4D-9A2D-675D-3268B06BB8AB}"/>
                  </a:ext>
                </a:extLst>
              </p:cNvPr>
              <p:cNvSpPr/>
              <p:nvPr/>
            </p:nvSpPr>
            <p:spPr>
              <a:xfrm>
                <a:off x="3970100" y="3862750"/>
                <a:ext cx="77350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5310" fill="none" extrusionOk="0">
                    <a:moveTo>
                      <a:pt x="3094" y="5309"/>
                    </a:moveTo>
                    <a:lnTo>
                      <a:pt x="3094" y="487"/>
                    </a:lnTo>
                    <a:lnTo>
                      <a:pt x="3094" y="487"/>
                    </a:lnTo>
                    <a:lnTo>
                      <a:pt x="3094" y="390"/>
                    </a:lnTo>
                    <a:lnTo>
                      <a:pt x="3070" y="292"/>
                    </a:lnTo>
                    <a:lnTo>
                      <a:pt x="3021" y="219"/>
                    </a:lnTo>
                    <a:lnTo>
                      <a:pt x="2948" y="146"/>
                    </a:lnTo>
                    <a:lnTo>
                      <a:pt x="2899" y="97"/>
                    </a:lnTo>
                    <a:lnTo>
                      <a:pt x="2802" y="49"/>
                    </a:lnTo>
                    <a:lnTo>
                      <a:pt x="2704" y="24"/>
                    </a:lnTo>
                    <a:lnTo>
                      <a:pt x="2607" y="0"/>
                    </a:lnTo>
                    <a:lnTo>
                      <a:pt x="488" y="0"/>
                    </a:lnTo>
                    <a:lnTo>
                      <a:pt x="488" y="0"/>
                    </a:lnTo>
                    <a:lnTo>
                      <a:pt x="391" y="24"/>
                    </a:lnTo>
                    <a:lnTo>
                      <a:pt x="293" y="49"/>
                    </a:lnTo>
                    <a:lnTo>
                      <a:pt x="220" y="97"/>
                    </a:lnTo>
                    <a:lnTo>
                      <a:pt x="147" y="146"/>
                    </a:lnTo>
                    <a:lnTo>
                      <a:pt x="74" y="219"/>
                    </a:lnTo>
                    <a:lnTo>
                      <a:pt x="50" y="292"/>
                    </a:lnTo>
                    <a:lnTo>
                      <a:pt x="1" y="390"/>
                    </a:lnTo>
                    <a:lnTo>
                      <a:pt x="1" y="487"/>
                    </a:lnTo>
                    <a:lnTo>
                      <a:pt x="1" y="5309"/>
                    </a:lnTo>
                    <a:lnTo>
                      <a:pt x="3094" y="5309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866;p47">
                <a:extLst>
                  <a:ext uri="{FF2B5EF4-FFF2-40B4-BE49-F238E27FC236}">
                    <a16:creationId xmlns:a16="http://schemas.microsoft.com/office/drawing/2014/main" id="{45B0C4DE-5AB5-086D-84EF-1FDA0A477EE5}"/>
                  </a:ext>
                </a:extLst>
              </p:cNvPr>
              <p:cNvSpPr/>
              <p:nvPr/>
            </p:nvSpPr>
            <p:spPr>
              <a:xfrm>
                <a:off x="4278800" y="3862750"/>
                <a:ext cx="77350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5310" fill="none" extrusionOk="0">
                    <a:moveTo>
                      <a:pt x="3094" y="5309"/>
                    </a:moveTo>
                    <a:lnTo>
                      <a:pt x="3094" y="487"/>
                    </a:lnTo>
                    <a:lnTo>
                      <a:pt x="3094" y="487"/>
                    </a:lnTo>
                    <a:lnTo>
                      <a:pt x="3094" y="390"/>
                    </a:lnTo>
                    <a:lnTo>
                      <a:pt x="3070" y="292"/>
                    </a:lnTo>
                    <a:lnTo>
                      <a:pt x="3021" y="219"/>
                    </a:lnTo>
                    <a:lnTo>
                      <a:pt x="2948" y="146"/>
                    </a:lnTo>
                    <a:lnTo>
                      <a:pt x="2899" y="97"/>
                    </a:lnTo>
                    <a:lnTo>
                      <a:pt x="2802" y="49"/>
                    </a:lnTo>
                    <a:lnTo>
                      <a:pt x="2704" y="24"/>
                    </a:lnTo>
                    <a:lnTo>
                      <a:pt x="2607" y="0"/>
                    </a:lnTo>
                    <a:lnTo>
                      <a:pt x="488" y="0"/>
                    </a:lnTo>
                    <a:lnTo>
                      <a:pt x="488" y="0"/>
                    </a:lnTo>
                    <a:lnTo>
                      <a:pt x="390" y="24"/>
                    </a:lnTo>
                    <a:lnTo>
                      <a:pt x="293" y="49"/>
                    </a:lnTo>
                    <a:lnTo>
                      <a:pt x="220" y="97"/>
                    </a:lnTo>
                    <a:lnTo>
                      <a:pt x="147" y="146"/>
                    </a:lnTo>
                    <a:lnTo>
                      <a:pt x="74" y="219"/>
                    </a:lnTo>
                    <a:lnTo>
                      <a:pt x="50" y="292"/>
                    </a:lnTo>
                    <a:lnTo>
                      <a:pt x="1" y="390"/>
                    </a:lnTo>
                    <a:lnTo>
                      <a:pt x="1" y="487"/>
                    </a:lnTo>
                    <a:lnTo>
                      <a:pt x="1" y="5309"/>
                    </a:lnTo>
                    <a:lnTo>
                      <a:pt x="3094" y="5309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867;p47">
                <a:extLst>
                  <a:ext uri="{FF2B5EF4-FFF2-40B4-BE49-F238E27FC236}">
                    <a16:creationId xmlns:a16="http://schemas.microsoft.com/office/drawing/2014/main" id="{B5384B3F-B5E2-266A-CC9B-87494E4DB348}"/>
                  </a:ext>
                </a:extLst>
              </p:cNvPr>
              <p:cNvSpPr/>
              <p:nvPr/>
            </p:nvSpPr>
            <p:spPr>
              <a:xfrm>
                <a:off x="4073000" y="3716600"/>
                <a:ext cx="77350" cy="27890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1156" fill="none" extrusionOk="0">
                    <a:moveTo>
                      <a:pt x="3094" y="11155"/>
                    </a:moveTo>
                    <a:lnTo>
                      <a:pt x="3094" y="488"/>
                    </a:lnTo>
                    <a:lnTo>
                      <a:pt x="3094" y="488"/>
                    </a:lnTo>
                    <a:lnTo>
                      <a:pt x="3094" y="391"/>
                    </a:lnTo>
                    <a:lnTo>
                      <a:pt x="3070" y="293"/>
                    </a:lnTo>
                    <a:lnTo>
                      <a:pt x="3021" y="220"/>
                    </a:lnTo>
                    <a:lnTo>
                      <a:pt x="2948" y="147"/>
                    </a:lnTo>
                    <a:lnTo>
                      <a:pt x="2899" y="98"/>
                    </a:lnTo>
                    <a:lnTo>
                      <a:pt x="2802" y="50"/>
                    </a:lnTo>
                    <a:lnTo>
                      <a:pt x="2704" y="25"/>
                    </a:lnTo>
                    <a:lnTo>
                      <a:pt x="2607" y="1"/>
                    </a:lnTo>
                    <a:lnTo>
                      <a:pt x="488" y="1"/>
                    </a:lnTo>
                    <a:lnTo>
                      <a:pt x="488" y="1"/>
                    </a:lnTo>
                    <a:lnTo>
                      <a:pt x="391" y="25"/>
                    </a:lnTo>
                    <a:lnTo>
                      <a:pt x="293" y="50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11155"/>
                    </a:lnTo>
                    <a:lnTo>
                      <a:pt x="3094" y="11155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868;p47">
                <a:extLst>
                  <a:ext uri="{FF2B5EF4-FFF2-40B4-BE49-F238E27FC236}">
                    <a16:creationId xmlns:a16="http://schemas.microsoft.com/office/drawing/2014/main" id="{D0DE59E6-4D8C-F4F1-C008-1A31A027793E}"/>
                  </a:ext>
                </a:extLst>
              </p:cNvPr>
              <p:cNvSpPr/>
              <p:nvPr/>
            </p:nvSpPr>
            <p:spPr>
              <a:xfrm>
                <a:off x="4175900" y="3787250"/>
                <a:ext cx="77350" cy="2082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8330" fill="none" extrusionOk="0">
                    <a:moveTo>
                      <a:pt x="3094" y="8329"/>
                    </a:moveTo>
                    <a:lnTo>
                      <a:pt x="3094" y="487"/>
                    </a:lnTo>
                    <a:lnTo>
                      <a:pt x="3094" y="487"/>
                    </a:lnTo>
                    <a:lnTo>
                      <a:pt x="3094" y="390"/>
                    </a:lnTo>
                    <a:lnTo>
                      <a:pt x="3070" y="292"/>
                    </a:lnTo>
                    <a:lnTo>
                      <a:pt x="3021" y="219"/>
                    </a:lnTo>
                    <a:lnTo>
                      <a:pt x="2948" y="146"/>
                    </a:lnTo>
                    <a:lnTo>
                      <a:pt x="2899" y="97"/>
                    </a:lnTo>
                    <a:lnTo>
                      <a:pt x="2802" y="49"/>
                    </a:lnTo>
                    <a:lnTo>
                      <a:pt x="2704" y="24"/>
                    </a:lnTo>
                    <a:lnTo>
                      <a:pt x="2607" y="0"/>
                    </a:lnTo>
                    <a:lnTo>
                      <a:pt x="488" y="0"/>
                    </a:lnTo>
                    <a:lnTo>
                      <a:pt x="488" y="0"/>
                    </a:lnTo>
                    <a:lnTo>
                      <a:pt x="391" y="24"/>
                    </a:lnTo>
                    <a:lnTo>
                      <a:pt x="293" y="49"/>
                    </a:lnTo>
                    <a:lnTo>
                      <a:pt x="220" y="97"/>
                    </a:lnTo>
                    <a:lnTo>
                      <a:pt x="147" y="146"/>
                    </a:lnTo>
                    <a:lnTo>
                      <a:pt x="74" y="219"/>
                    </a:lnTo>
                    <a:lnTo>
                      <a:pt x="50" y="292"/>
                    </a:lnTo>
                    <a:lnTo>
                      <a:pt x="1" y="390"/>
                    </a:lnTo>
                    <a:lnTo>
                      <a:pt x="1" y="487"/>
                    </a:lnTo>
                    <a:lnTo>
                      <a:pt x="1" y="8329"/>
                    </a:lnTo>
                    <a:lnTo>
                      <a:pt x="3094" y="8329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2" name="Rectangle 26">
              <a:extLst>
                <a:ext uri="{FF2B5EF4-FFF2-40B4-BE49-F238E27FC236}">
                  <a16:creationId xmlns:a16="http://schemas.microsoft.com/office/drawing/2014/main" id="{1AF1F5FF-5613-7B17-C5D3-2CFC21A587C6}"/>
                </a:ext>
              </a:extLst>
            </p:cNvPr>
            <p:cNvSpPr/>
            <p:nvPr/>
          </p:nvSpPr>
          <p:spPr>
            <a:xfrm>
              <a:off x="2763391" y="2519380"/>
              <a:ext cx="11464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sz="1600" b="1" kern="0" cap="all">
                  <a:latin typeface="Arial" pitchFamily="34" charset="0"/>
                  <a:cs typeface="Arial" pitchFamily="34" charset="0"/>
                </a:rPr>
                <a:t>1. </a:t>
              </a:r>
              <a:r>
                <a:rPr lang="en-US" sz="1600" b="1" kern="0" cap="all" err="1">
                  <a:cs typeface="Arial" pitchFamily="34" charset="0"/>
                </a:rPr>
                <a:t>Cocodi</a:t>
              </a:r>
              <a:r>
                <a:rPr lang="en-US" sz="1600" b="1" kern="0" cap="all">
                  <a:cs typeface="Arial" pitchFamily="34" charset="0"/>
                </a:rPr>
                <a:t> </a:t>
              </a:r>
              <a:endParaRPr lang="en-US" sz="1600" b="1" kern="0" cap="all"/>
            </a:p>
          </p:txBody>
        </p:sp>
        <p:sp>
          <p:nvSpPr>
            <p:cNvPr id="2073" name="Rectangle 22">
              <a:extLst>
                <a:ext uri="{FF2B5EF4-FFF2-40B4-BE49-F238E27FC236}">
                  <a16:creationId xmlns:a16="http://schemas.microsoft.com/office/drawing/2014/main" id="{1B54F1D2-078B-A162-3436-B3785942C0EC}"/>
                </a:ext>
              </a:extLst>
            </p:cNvPr>
            <p:cNvSpPr/>
            <p:nvPr/>
          </p:nvSpPr>
          <p:spPr>
            <a:xfrm>
              <a:off x="2394188" y="4275990"/>
              <a:ext cx="1998194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685800">
                <a:defRPr/>
              </a:pPr>
              <a:r>
                <a:rPr lang="es-ES" sz="1050" kern="0" dirty="0">
                  <a:latin typeface="LuloCleanW01-OneBold" panose="02010804020200000003"/>
                  <a:cs typeface="Arial" panose="020B0604020202020204" pitchFamily="34" charset="0"/>
                </a:rPr>
                <a:t>Organismo colegiado de la institución para identificar y monitorear los aspectos relevantes preventivamente</a:t>
              </a:r>
              <a:r>
                <a:rPr lang="es-ES" sz="1200" kern="0" dirty="0">
                  <a:latin typeface="LuloCleanW01-OneBold" panose="02010804020200000003"/>
                </a:rPr>
                <a:t>.</a:t>
              </a:r>
            </a:p>
            <a:p>
              <a:pPr algn="r" defTabSz="685800">
                <a:defRPr/>
              </a:pPr>
              <a:r>
                <a:rPr lang="es-ES" sz="1350" b="1" kern="0" dirty="0">
                  <a:latin typeface="LuloCleanW01-OneBold" panose="02010804020200000003"/>
                  <a:cs typeface="Arial" panose="020B0604020202020204" pitchFamily="34" charset="0"/>
                </a:rPr>
                <a:t>TRIMESTRAL</a:t>
              </a:r>
            </a:p>
          </p:txBody>
        </p:sp>
        <p:sp>
          <p:nvSpPr>
            <p:cNvPr id="2075" name="CuadroTexto 2074">
              <a:extLst>
                <a:ext uri="{FF2B5EF4-FFF2-40B4-BE49-F238E27FC236}">
                  <a16:creationId xmlns:a16="http://schemas.microsoft.com/office/drawing/2014/main" id="{59F6E3EE-06F6-92E0-0646-78C6E6CB063F}"/>
                </a:ext>
              </a:extLst>
            </p:cNvPr>
            <p:cNvSpPr txBox="1"/>
            <p:nvPr/>
          </p:nvSpPr>
          <p:spPr>
            <a:xfrm>
              <a:off x="4984892" y="2472778"/>
              <a:ext cx="219766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US" sz="1600" b="1" kern="0" cap="all">
                  <a:latin typeface="Arial" pitchFamily="34" charset="0"/>
                  <a:cs typeface="Arial" pitchFamily="34" charset="0"/>
                </a:rPr>
                <a:t>2.  </a:t>
              </a:r>
              <a:r>
                <a:rPr lang="en-US" sz="1600" b="1" kern="0" cap="all">
                  <a:cs typeface="Arial" pitchFamily="34" charset="0"/>
                </a:rPr>
                <a:t>ADMINISTRACIÓN DE RIESGOS</a:t>
              </a:r>
              <a:endParaRPr lang="en-US" sz="1600" b="1" kern="0" cap="all"/>
            </a:p>
          </p:txBody>
        </p:sp>
        <p:sp>
          <p:nvSpPr>
            <p:cNvPr id="2076" name="Rectangle 34">
              <a:extLst>
                <a:ext uri="{FF2B5EF4-FFF2-40B4-BE49-F238E27FC236}">
                  <a16:creationId xmlns:a16="http://schemas.microsoft.com/office/drawing/2014/main" id="{4DD5AF97-1354-FCC8-103D-8D2A46C59C31}"/>
                </a:ext>
              </a:extLst>
            </p:cNvPr>
            <p:cNvSpPr/>
            <p:nvPr/>
          </p:nvSpPr>
          <p:spPr>
            <a:xfrm>
              <a:off x="4984892" y="4328017"/>
              <a:ext cx="2245983" cy="946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85800">
                <a:defRPr/>
              </a:pPr>
              <a:r>
                <a:rPr lang="es-ES" sz="1050" kern="0" dirty="0">
                  <a:latin typeface="LuloCleanW01-OneBold" panose="02010804020200000003"/>
                  <a:cs typeface="Arial" panose="020B0604020202020204" pitchFamily="34" charset="0"/>
                </a:rPr>
                <a:t>Identificación y tratamiento de los aspectos negativos que pudieran afectar o que están afectando a la Institución </a:t>
              </a:r>
            </a:p>
            <a:p>
              <a:pPr algn="r" defTabSz="685800">
                <a:defRPr/>
              </a:pPr>
              <a:r>
                <a:rPr lang="es-ES" sz="1350" b="1" kern="0" dirty="0">
                  <a:latin typeface="LuloCleanW01-OneBold" panose="02010804020200000003"/>
                  <a:cs typeface="Arial" panose="020B0604020202020204" pitchFamily="34" charset="0"/>
                </a:rPr>
                <a:t>CONTINUO</a:t>
              </a:r>
            </a:p>
          </p:txBody>
        </p:sp>
        <p:sp>
          <p:nvSpPr>
            <p:cNvPr id="2077" name="Rectangle 32">
              <a:extLst>
                <a:ext uri="{FF2B5EF4-FFF2-40B4-BE49-F238E27FC236}">
                  <a16:creationId xmlns:a16="http://schemas.microsoft.com/office/drawing/2014/main" id="{9D3B36AA-2096-3EAB-7034-4BD9369C881B}"/>
                </a:ext>
              </a:extLst>
            </p:cNvPr>
            <p:cNvSpPr/>
            <p:nvPr/>
          </p:nvSpPr>
          <p:spPr>
            <a:xfrm>
              <a:off x="7844885" y="2449358"/>
              <a:ext cx="20409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685800">
                <a:defRPr/>
              </a:pPr>
              <a:r>
                <a:rPr lang="en-US" sz="1600" b="1" kern="0" cap="all">
                  <a:latin typeface="Arial" pitchFamily="34" charset="0"/>
                  <a:cs typeface="Arial" pitchFamily="34" charset="0"/>
                </a:rPr>
                <a:t>3. </a:t>
              </a:r>
              <a:r>
                <a:rPr lang="en-US" sz="1600" b="1" kern="0" cap="all">
                  <a:cs typeface="Arial" pitchFamily="34" charset="0"/>
                </a:rPr>
                <a:t>Autoevaluación</a:t>
              </a:r>
              <a:r>
                <a:rPr lang="en-US" sz="1600" b="1" kern="0" cap="all">
                  <a:latin typeface="Arial" pitchFamily="34" charset="0"/>
                  <a:cs typeface="Arial" pitchFamily="34" charset="0"/>
                </a:rPr>
                <a:t> </a:t>
              </a:r>
              <a:endParaRPr lang="en-US" sz="1600" b="1" kern="0" cap="all">
                <a:latin typeface="Calibri" panose="020F0502020204030204"/>
              </a:endParaRPr>
            </a:p>
          </p:txBody>
        </p:sp>
        <p:sp>
          <p:nvSpPr>
            <p:cNvPr id="2078" name="Rectangle 31">
              <a:extLst>
                <a:ext uri="{FF2B5EF4-FFF2-40B4-BE49-F238E27FC236}">
                  <a16:creationId xmlns:a16="http://schemas.microsoft.com/office/drawing/2014/main" id="{3AAEBC57-2767-627C-E43E-8CB8ECE130AA}"/>
                </a:ext>
              </a:extLst>
            </p:cNvPr>
            <p:cNvSpPr/>
            <p:nvPr/>
          </p:nvSpPr>
          <p:spPr>
            <a:xfrm>
              <a:off x="7805871" y="4328017"/>
              <a:ext cx="1998193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85800">
                <a:defRPr/>
              </a:pPr>
              <a:r>
                <a:rPr lang="es-ES" sz="1050" kern="0" dirty="0">
                  <a:latin typeface="LuloCleanW01-OneBold" panose="02010804020200000003"/>
                  <a:cs typeface="Arial" panose="020B0604020202020204" pitchFamily="34" charset="0"/>
                </a:rPr>
                <a:t>Evaluación anual que la institución debe realizar a su sistema de control interno.</a:t>
              </a:r>
            </a:p>
            <a:p>
              <a:pPr algn="r" defTabSz="685800">
                <a:defRPr/>
              </a:pPr>
              <a:r>
                <a:rPr lang="en-US" sz="1350" b="1" kern="0" dirty="0">
                  <a:latin typeface="LuloCleanW01-OneBold" panose="02010804020200000003"/>
                  <a:cs typeface="Arial" pitchFamily="34" charset="0"/>
                </a:rPr>
                <a:t>ANUAL</a:t>
              </a:r>
              <a:r>
                <a:rPr lang="en-US" sz="1350" kern="0" dirty="0">
                  <a:latin typeface="LuloCleanW01-OneBold" panose="02010804020200000003"/>
                  <a:cs typeface="Arial" pitchFamily="34" charset="0"/>
                </a:rPr>
                <a:t> </a:t>
              </a:r>
              <a:endParaRPr lang="en-US" sz="1350" kern="0" dirty="0">
                <a:latin typeface="LuloCleanW01-OneBold" panose="02010804020200000003"/>
              </a:endParaRPr>
            </a:p>
          </p:txBody>
        </p:sp>
      </p:grpSp>
      <p:sp>
        <p:nvSpPr>
          <p:cNvPr id="5" name="Subtítulo 6">
            <a:extLst>
              <a:ext uri="{FF2B5EF4-FFF2-40B4-BE49-F238E27FC236}">
                <a16:creationId xmlns:a16="http://schemas.microsoft.com/office/drawing/2014/main" id="{EF56D833-4E6C-EF24-D684-91935292C237}"/>
              </a:ext>
            </a:extLst>
          </p:cNvPr>
          <p:cNvSpPr txBox="1">
            <a:spLocks/>
          </p:cNvSpPr>
          <p:nvPr/>
        </p:nvSpPr>
        <p:spPr>
          <a:xfrm>
            <a:off x="9840206" y="378922"/>
            <a:ext cx="2198762" cy="52469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dirty="0"/>
              <a:t>Logo </a:t>
            </a:r>
          </a:p>
        </p:txBody>
      </p:sp>
    </p:spTree>
    <p:extLst>
      <p:ext uri="{BB962C8B-B14F-4D97-AF65-F5344CB8AC3E}">
        <p14:creationId xmlns:p14="http://schemas.microsoft.com/office/powerpoint/2010/main" val="250910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0FA04-6227-9040-92A6-9514A59B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94" y="59602"/>
            <a:ext cx="10515600" cy="1325563"/>
          </a:xfr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ESTRUCTURA COMITÉ DE CONTROL Y DESEMPEÑO INSTITUCIONAL 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5802D8-6C81-6C4F-97CF-C1F2344EE8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 rtlCol="0"/>
          <a:lstStyle/>
          <a:p>
            <a:pPr algn="l" rtl="0"/>
            <a:fld id="{294A09A9-5501-47C1-A89A-A340965A2BE2}" type="slidenum">
              <a:rPr lang="es-ES" smtClean="0"/>
              <a:pPr algn="l" rtl="0"/>
              <a:t>6</a:t>
            </a:fld>
            <a:endParaRPr lang="es-ES"/>
          </a:p>
        </p:txBody>
      </p:sp>
      <p:grpSp>
        <p:nvGrpSpPr>
          <p:cNvPr id="170" name="Grupo 169">
            <a:extLst>
              <a:ext uri="{FF2B5EF4-FFF2-40B4-BE49-F238E27FC236}">
                <a16:creationId xmlns:a16="http://schemas.microsoft.com/office/drawing/2014/main" id="{B87D3995-A5D9-7A1A-BF25-D9E017342893}"/>
              </a:ext>
            </a:extLst>
          </p:cNvPr>
          <p:cNvGrpSpPr/>
          <p:nvPr/>
        </p:nvGrpSpPr>
        <p:grpSpPr>
          <a:xfrm>
            <a:off x="1028219" y="1385165"/>
            <a:ext cx="10135561" cy="4513735"/>
            <a:chOff x="929888" y="1351916"/>
            <a:chExt cx="10135561" cy="4513735"/>
          </a:xfrm>
        </p:grpSpPr>
        <p:cxnSp>
          <p:nvCxnSpPr>
            <p:cNvPr id="67" name="Straight Connector 5">
              <a:extLst>
                <a:ext uri="{FF2B5EF4-FFF2-40B4-BE49-F238E27FC236}">
                  <a16:creationId xmlns:a16="http://schemas.microsoft.com/office/drawing/2014/main" id="{7CAE2E58-FDA2-06EB-2534-A59D34819B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7247" y="2826168"/>
              <a:ext cx="10878" cy="28054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">
              <a:extLst>
                <a:ext uri="{FF2B5EF4-FFF2-40B4-BE49-F238E27FC236}">
                  <a16:creationId xmlns:a16="http://schemas.microsoft.com/office/drawing/2014/main" id="{1EBF2649-DE74-8A15-6756-04AD259D4E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18594" y="2826168"/>
              <a:ext cx="12840" cy="3512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8">
              <a:extLst>
                <a:ext uri="{FF2B5EF4-FFF2-40B4-BE49-F238E27FC236}">
                  <a16:creationId xmlns:a16="http://schemas.microsoft.com/office/drawing/2014/main" id="{F01C4EBC-B124-0B49-34B2-05C5A20F65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74961" y="2787694"/>
              <a:ext cx="0" cy="19829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10">
              <a:extLst>
                <a:ext uri="{FF2B5EF4-FFF2-40B4-BE49-F238E27FC236}">
                  <a16:creationId xmlns:a16="http://schemas.microsoft.com/office/drawing/2014/main" id="{11977174-FF8C-8F21-0FEF-09F907C123EA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V="1">
              <a:off x="2406048" y="2142682"/>
              <a:ext cx="0" cy="2598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11">
              <a:extLst>
                <a:ext uri="{FF2B5EF4-FFF2-40B4-BE49-F238E27FC236}">
                  <a16:creationId xmlns:a16="http://schemas.microsoft.com/office/drawing/2014/main" id="{C297A8CB-9DE6-D5C6-1991-CAEFFE3917DA}"/>
                </a:ext>
              </a:extLst>
            </p:cNvPr>
            <p:cNvCxnSpPr/>
            <p:nvPr/>
          </p:nvCxnSpPr>
          <p:spPr>
            <a:xfrm flipV="1">
              <a:off x="5739704" y="2142682"/>
              <a:ext cx="0" cy="25989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13">
              <a:extLst>
                <a:ext uri="{FF2B5EF4-FFF2-40B4-BE49-F238E27FC236}">
                  <a16:creationId xmlns:a16="http://schemas.microsoft.com/office/drawing/2014/main" id="{BE0F79A0-24EC-C7C4-F57C-2E832A7B5A9B}"/>
                </a:ext>
              </a:extLst>
            </p:cNvPr>
            <p:cNvCxnSpPr/>
            <p:nvPr/>
          </p:nvCxnSpPr>
          <p:spPr>
            <a:xfrm flipV="1">
              <a:off x="9427242" y="2142682"/>
              <a:ext cx="0" cy="2598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5">
              <a:extLst>
                <a:ext uri="{FF2B5EF4-FFF2-40B4-BE49-F238E27FC236}">
                  <a16:creationId xmlns:a16="http://schemas.microsoft.com/office/drawing/2014/main" id="{EE3EF41F-D05A-E014-6452-9AEC90784821}"/>
                </a:ext>
              </a:extLst>
            </p:cNvPr>
            <p:cNvCxnSpPr>
              <a:cxnSpLocks/>
            </p:cNvCxnSpPr>
            <p:nvPr/>
          </p:nvCxnSpPr>
          <p:spPr>
            <a:xfrm>
              <a:off x="2375291" y="2142682"/>
              <a:ext cx="705195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7">
              <a:extLst>
                <a:ext uri="{FF2B5EF4-FFF2-40B4-BE49-F238E27FC236}">
                  <a16:creationId xmlns:a16="http://schemas.microsoft.com/office/drawing/2014/main" id="{654F218E-668E-6482-7F4C-AA6E8D0222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7533" y="4515204"/>
              <a:ext cx="40594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18">
              <a:extLst>
                <a:ext uri="{FF2B5EF4-FFF2-40B4-BE49-F238E27FC236}">
                  <a16:creationId xmlns:a16="http://schemas.microsoft.com/office/drawing/2014/main" id="{514FAF85-5FDD-3524-A8B2-584B4E6CC5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8306" y="5115088"/>
              <a:ext cx="40594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19">
              <a:extLst>
                <a:ext uri="{FF2B5EF4-FFF2-40B4-BE49-F238E27FC236}">
                  <a16:creationId xmlns:a16="http://schemas.microsoft.com/office/drawing/2014/main" id="{6065B61C-D897-D536-6CF6-1F4D8D290E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1271" y="3185389"/>
              <a:ext cx="40594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">
              <a:extLst>
                <a:ext uri="{FF2B5EF4-FFF2-40B4-BE49-F238E27FC236}">
                  <a16:creationId xmlns:a16="http://schemas.microsoft.com/office/drawing/2014/main" id="{36C4AAA5-7B87-C3DB-5A18-61779E6122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4124" y="3970432"/>
              <a:ext cx="40594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1">
              <a:extLst>
                <a:ext uri="{FF2B5EF4-FFF2-40B4-BE49-F238E27FC236}">
                  <a16:creationId xmlns:a16="http://schemas.microsoft.com/office/drawing/2014/main" id="{458B177B-08A6-E28D-09C2-1989BB9119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6333" y="3177468"/>
              <a:ext cx="40594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2">
              <a:extLst>
                <a:ext uri="{FF2B5EF4-FFF2-40B4-BE49-F238E27FC236}">
                  <a16:creationId xmlns:a16="http://schemas.microsoft.com/office/drawing/2014/main" id="{9936D518-7318-F7F5-0610-CAB60AEE07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9791" y="3182374"/>
              <a:ext cx="40594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3">
              <a:extLst>
                <a:ext uri="{FF2B5EF4-FFF2-40B4-BE49-F238E27FC236}">
                  <a16:creationId xmlns:a16="http://schemas.microsoft.com/office/drawing/2014/main" id="{A5840749-33F0-C994-CDCF-60F426B09F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2088" y="3657339"/>
              <a:ext cx="40594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24">
              <a:extLst>
                <a:ext uri="{FF2B5EF4-FFF2-40B4-BE49-F238E27FC236}">
                  <a16:creationId xmlns:a16="http://schemas.microsoft.com/office/drawing/2014/main" id="{D2FE93FB-3383-6860-F1B3-2A336F8C69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8306" y="5610403"/>
              <a:ext cx="40594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27">
              <a:extLst>
                <a:ext uri="{FF2B5EF4-FFF2-40B4-BE49-F238E27FC236}">
                  <a16:creationId xmlns:a16="http://schemas.microsoft.com/office/drawing/2014/main" id="{401D7CC4-A728-E546-E2C6-C2554D5B0543}"/>
                </a:ext>
              </a:extLst>
            </p:cNvPr>
            <p:cNvGrpSpPr/>
            <p:nvPr/>
          </p:nvGrpSpPr>
          <p:grpSpPr>
            <a:xfrm>
              <a:off x="4290787" y="1351916"/>
              <a:ext cx="3042159" cy="1320989"/>
              <a:chOff x="3464194" y="1316692"/>
              <a:chExt cx="1337781" cy="1524234"/>
            </a:xfrm>
          </p:grpSpPr>
          <p:sp>
            <p:nvSpPr>
              <p:cNvPr id="138" name="Rounded Rectangle 76">
                <a:extLst>
                  <a:ext uri="{FF2B5EF4-FFF2-40B4-BE49-F238E27FC236}">
                    <a16:creationId xmlns:a16="http://schemas.microsoft.com/office/drawing/2014/main" id="{89429C4D-F106-987F-67AF-2061741C3BD7}"/>
                  </a:ext>
                </a:extLst>
              </p:cNvPr>
              <p:cNvSpPr/>
              <p:nvPr/>
            </p:nvSpPr>
            <p:spPr>
              <a:xfrm>
                <a:off x="3464194" y="1316692"/>
                <a:ext cx="1301446" cy="6446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000">
                    <a:schemeClr val="accent6"/>
                  </a:gs>
                  <a:gs pos="50000">
                    <a:schemeClr val="accent1"/>
                  </a:gs>
                  <a:gs pos="94000">
                    <a:schemeClr val="accent6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LuloCleanW01-OneBold" panose="02010804020200000003"/>
                </a:endParaRPr>
              </a:p>
            </p:txBody>
          </p:sp>
          <p:sp>
            <p:nvSpPr>
              <p:cNvPr id="139" name="TextBox 77">
                <a:extLst>
                  <a:ext uri="{FF2B5EF4-FFF2-40B4-BE49-F238E27FC236}">
                    <a16:creationId xmlns:a16="http://schemas.microsoft.com/office/drawing/2014/main" id="{6A2CE075-AF57-D205-1F9C-BA536AF5155D}"/>
                  </a:ext>
                </a:extLst>
              </p:cNvPr>
              <p:cNvSpPr txBox="1"/>
              <p:nvPr/>
            </p:nvSpPr>
            <p:spPr>
              <a:xfrm>
                <a:off x="3528321" y="1337688"/>
                <a:ext cx="1273654" cy="150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MX" sz="1400" dirty="0">
                    <a:solidFill>
                      <a:schemeClr val="bg1"/>
                    </a:solidFill>
                    <a:latin typeface="LuloCleanW01-OneBold" panose="02010804020200000003"/>
                    <a:cs typeface="Arial" panose="020B0604020202020204" pitchFamily="34" charset="0"/>
                  </a:rPr>
                  <a:t>PRESIDENTE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ES" sz="900" b="1" dirty="0">
                    <a:latin typeface="LuloCleanW01-OneBold" panose="02010804020200000003"/>
                    <a:cs typeface="Arial" panose="020B0604020202020204" pitchFamily="34" charset="0"/>
                  </a:rPr>
                  <a:t>Titular de la Institución</a:t>
                </a:r>
              </a:p>
              <a:p>
                <a:pPr algn="ctr">
                  <a:lnSpc>
                    <a:spcPct val="125000"/>
                  </a:lnSpc>
                </a:pPr>
                <a:endParaRPr lang="es-ES" sz="1400" dirty="0">
                  <a:latin typeface="LuloCleanW01-OneBold" panose="02010804020200000003"/>
                  <a:cs typeface="Arial" panose="020B0604020202020204" pitchFamily="34" charset="0"/>
                </a:endParaRPr>
              </a:p>
              <a:p>
                <a:pPr algn="ctr">
                  <a:lnSpc>
                    <a:spcPct val="125000"/>
                  </a:lnSpc>
                </a:pPr>
                <a:endParaRPr lang="en-US" sz="2800" dirty="0">
                  <a:solidFill>
                    <a:schemeClr val="bg1"/>
                  </a:solidFill>
                  <a:latin typeface="LuloCleanW01-OneBold" panose="02010804020200000003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1" name="Group 29">
              <a:extLst>
                <a:ext uri="{FF2B5EF4-FFF2-40B4-BE49-F238E27FC236}">
                  <a16:creationId xmlns:a16="http://schemas.microsoft.com/office/drawing/2014/main" id="{9BD2F67B-F96A-4527-6656-A084CF7F1F87}"/>
                </a:ext>
              </a:extLst>
            </p:cNvPr>
            <p:cNvGrpSpPr/>
            <p:nvPr/>
          </p:nvGrpSpPr>
          <p:grpSpPr>
            <a:xfrm>
              <a:off x="4288147" y="2402569"/>
              <a:ext cx="2952319" cy="461755"/>
              <a:chOff x="4751999" y="1440000"/>
              <a:chExt cx="1728002" cy="532800"/>
            </a:xfrm>
          </p:grpSpPr>
          <p:sp>
            <p:nvSpPr>
              <p:cNvPr id="134" name="Rounded Rectangle 72">
                <a:extLst>
                  <a:ext uri="{FF2B5EF4-FFF2-40B4-BE49-F238E27FC236}">
                    <a16:creationId xmlns:a16="http://schemas.microsoft.com/office/drawing/2014/main" id="{6C7FEBE2-7A8F-1E9E-16B1-7176A0932F01}"/>
                  </a:ext>
                </a:extLst>
              </p:cNvPr>
              <p:cNvSpPr/>
              <p:nvPr/>
            </p:nvSpPr>
            <p:spPr>
              <a:xfrm>
                <a:off x="4752000" y="1440000"/>
                <a:ext cx="1728000" cy="5328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LuloCleanW01-OneBold" panose="02010804020200000003"/>
                </a:endParaRPr>
              </a:p>
            </p:txBody>
          </p:sp>
          <p:sp>
            <p:nvSpPr>
              <p:cNvPr id="135" name="TextBox 73">
                <a:extLst>
                  <a:ext uri="{FF2B5EF4-FFF2-40B4-BE49-F238E27FC236}">
                    <a16:creationId xmlns:a16="http://schemas.microsoft.com/office/drawing/2014/main" id="{702A8377-F396-033D-CAE4-CFBC55CC2DEE}"/>
                  </a:ext>
                </a:extLst>
              </p:cNvPr>
              <p:cNvSpPr txBox="1"/>
              <p:nvPr/>
            </p:nvSpPr>
            <p:spPr>
              <a:xfrm>
                <a:off x="4751999" y="1493884"/>
                <a:ext cx="1728002" cy="39427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400">
                    <a:solidFill>
                      <a:schemeClr val="bg1"/>
                    </a:solidFill>
                    <a:latin typeface="LuloCleanW01-OneBold" panose="02010804020200000003"/>
                    <a:cs typeface="Arial" panose="020B0604020202020204" pitchFamily="34" charset="0"/>
                  </a:rPr>
                  <a:t>VOCALES</a:t>
                </a:r>
              </a:p>
            </p:txBody>
          </p:sp>
        </p:grpSp>
        <p:sp>
          <p:nvSpPr>
            <p:cNvPr id="132" name="Rounded Rectangle 70">
              <a:extLst>
                <a:ext uri="{FF2B5EF4-FFF2-40B4-BE49-F238E27FC236}">
                  <a16:creationId xmlns:a16="http://schemas.microsoft.com/office/drawing/2014/main" id="{70D9AFC9-FFE2-BBAF-B7FF-D04D3D0AF9B8}"/>
                </a:ext>
              </a:extLst>
            </p:cNvPr>
            <p:cNvSpPr/>
            <p:nvPr/>
          </p:nvSpPr>
          <p:spPr>
            <a:xfrm>
              <a:off x="8003847" y="2394503"/>
              <a:ext cx="2952317" cy="46175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LuloCleanW01-OneBold" panose="02010804020200000003"/>
              </a:endParaRPr>
            </a:p>
          </p:txBody>
        </p:sp>
        <p:grpSp>
          <p:nvGrpSpPr>
            <p:cNvPr id="94" name="Group 32">
              <a:extLst>
                <a:ext uri="{FF2B5EF4-FFF2-40B4-BE49-F238E27FC236}">
                  <a16:creationId xmlns:a16="http://schemas.microsoft.com/office/drawing/2014/main" id="{3A236E44-B622-D2DB-2D1C-8B3329117B3E}"/>
                </a:ext>
              </a:extLst>
            </p:cNvPr>
            <p:cNvGrpSpPr/>
            <p:nvPr/>
          </p:nvGrpSpPr>
          <p:grpSpPr>
            <a:xfrm>
              <a:off x="4988836" y="2941983"/>
              <a:ext cx="2289071" cy="714975"/>
              <a:chOff x="4765654" y="1147298"/>
              <a:chExt cx="1739207" cy="824973"/>
            </a:xfrm>
          </p:grpSpPr>
          <p:sp>
            <p:nvSpPr>
              <p:cNvPr id="128" name="Rounded Rectangle 66">
                <a:extLst>
                  <a:ext uri="{FF2B5EF4-FFF2-40B4-BE49-F238E27FC236}">
                    <a16:creationId xmlns:a16="http://schemas.microsoft.com/office/drawing/2014/main" id="{3BEE12B4-E82F-9981-8D4D-4864A5888EB7}"/>
                  </a:ext>
                </a:extLst>
              </p:cNvPr>
              <p:cNvSpPr/>
              <p:nvPr/>
            </p:nvSpPr>
            <p:spPr>
              <a:xfrm>
                <a:off x="4765654" y="1147298"/>
                <a:ext cx="1718250" cy="824973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LuloCleanW01-OneBold" panose="02010804020200000003"/>
                </a:endParaRPr>
              </a:p>
            </p:txBody>
          </p:sp>
          <p:sp>
            <p:nvSpPr>
              <p:cNvPr id="129" name="TextBox 67">
                <a:extLst>
                  <a:ext uri="{FF2B5EF4-FFF2-40B4-BE49-F238E27FC236}">
                    <a16:creationId xmlns:a16="http://schemas.microsoft.com/office/drawing/2014/main" id="{01395229-03A7-1850-3B12-5967AA3402AD}"/>
                  </a:ext>
                </a:extLst>
              </p:cNvPr>
              <p:cNvSpPr txBox="1"/>
              <p:nvPr/>
            </p:nvSpPr>
            <p:spPr>
              <a:xfrm>
                <a:off x="4776862" y="1251844"/>
                <a:ext cx="1727999" cy="514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900" dirty="0">
                    <a:latin typeface="LuloCleanW01-OneBold" panose="02010804020200000003"/>
                    <a:cs typeface="Arial" panose="020B0604020202020204" pitchFamily="34" charset="0"/>
                  </a:rPr>
                  <a:t>Titular Dirección General de Programación y Presupuesto (Dependencias</a:t>
                </a:r>
                <a:r>
                  <a:rPr lang="es-MX" sz="1400" dirty="0">
                    <a:latin typeface="LuloCleanW01-OneBold" panose="02010804020200000003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126" name="Rounded Rectangle 64">
              <a:extLst>
                <a:ext uri="{FF2B5EF4-FFF2-40B4-BE49-F238E27FC236}">
                  <a16:creationId xmlns:a16="http://schemas.microsoft.com/office/drawing/2014/main" id="{598C57A7-3CBB-8A0B-C4A7-2708630B8DEC}"/>
                </a:ext>
              </a:extLst>
            </p:cNvPr>
            <p:cNvSpPr/>
            <p:nvPr/>
          </p:nvSpPr>
          <p:spPr>
            <a:xfrm>
              <a:off x="8791127" y="2950265"/>
              <a:ext cx="2274322" cy="46175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uloCleanW01-OneBold" panose="02010804020200000003"/>
              </a:endParaRPr>
            </a:p>
          </p:txBody>
        </p:sp>
        <p:sp>
          <p:nvSpPr>
            <p:cNvPr id="124" name="Rounded Rectangle 62">
              <a:extLst>
                <a:ext uri="{FF2B5EF4-FFF2-40B4-BE49-F238E27FC236}">
                  <a16:creationId xmlns:a16="http://schemas.microsoft.com/office/drawing/2014/main" id="{FDDEF7D7-E3E4-F455-BC75-7D0A2B52F9EA}"/>
                </a:ext>
              </a:extLst>
            </p:cNvPr>
            <p:cNvSpPr/>
            <p:nvPr/>
          </p:nvSpPr>
          <p:spPr>
            <a:xfrm>
              <a:off x="4995048" y="4301856"/>
              <a:ext cx="2274321" cy="46175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uloCleanW01-OneBold" panose="02010804020200000003"/>
              </a:endParaRPr>
            </a:p>
          </p:txBody>
        </p:sp>
        <p:sp>
          <p:nvSpPr>
            <p:cNvPr id="122" name="Rounded Rectangle 60">
              <a:extLst>
                <a:ext uri="{FF2B5EF4-FFF2-40B4-BE49-F238E27FC236}">
                  <a16:creationId xmlns:a16="http://schemas.microsoft.com/office/drawing/2014/main" id="{648DBD02-3542-4407-40B3-FD32A1A2C249}"/>
                </a:ext>
              </a:extLst>
            </p:cNvPr>
            <p:cNvSpPr/>
            <p:nvPr/>
          </p:nvSpPr>
          <p:spPr>
            <a:xfrm>
              <a:off x="4955650" y="3742286"/>
              <a:ext cx="2277825" cy="46175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uloCleanW01-OneBold" panose="02010804020200000003"/>
              </a:endParaRPr>
            </a:p>
          </p:txBody>
        </p:sp>
        <p:sp>
          <p:nvSpPr>
            <p:cNvPr id="120" name="Rounded Rectangle 58">
              <a:extLst>
                <a:ext uri="{FF2B5EF4-FFF2-40B4-BE49-F238E27FC236}">
                  <a16:creationId xmlns:a16="http://schemas.microsoft.com/office/drawing/2014/main" id="{1D3BF78F-07EE-6A49-CA2C-552B9027BB02}"/>
                </a:ext>
              </a:extLst>
            </p:cNvPr>
            <p:cNvSpPr/>
            <p:nvPr/>
          </p:nvSpPr>
          <p:spPr>
            <a:xfrm>
              <a:off x="8791127" y="3475928"/>
              <a:ext cx="2274322" cy="46175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uloCleanW01-OneBold" panose="02010804020200000003"/>
              </a:endParaRPr>
            </a:p>
          </p:txBody>
        </p:sp>
        <p:grpSp>
          <p:nvGrpSpPr>
            <p:cNvPr id="99" name="Group 37">
              <a:extLst>
                <a:ext uri="{FF2B5EF4-FFF2-40B4-BE49-F238E27FC236}">
                  <a16:creationId xmlns:a16="http://schemas.microsoft.com/office/drawing/2014/main" id="{98244B0D-E6BC-712D-BB40-DB246CF24088}"/>
                </a:ext>
              </a:extLst>
            </p:cNvPr>
            <p:cNvGrpSpPr/>
            <p:nvPr/>
          </p:nvGrpSpPr>
          <p:grpSpPr>
            <a:xfrm>
              <a:off x="4979156" y="4869691"/>
              <a:ext cx="2284002" cy="461757"/>
              <a:chOff x="2159999" y="1541409"/>
              <a:chExt cx="1735355" cy="532800"/>
            </a:xfrm>
          </p:grpSpPr>
          <p:sp>
            <p:nvSpPr>
              <p:cNvPr id="118" name="Rounded Rectangle 56">
                <a:extLst>
                  <a:ext uri="{FF2B5EF4-FFF2-40B4-BE49-F238E27FC236}">
                    <a16:creationId xmlns:a16="http://schemas.microsoft.com/office/drawing/2014/main" id="{46620DCE-F7AF-50E6-32F3-F024BD814A32}"/>
                  </a:ext>
                </a:extLst>
              </p:cNvPr>
              <p:cNvSpPr/>
              <p:nvPr/>
            </p:nvSpPr>
            <p:spPr>
              <a:xfrm>
                <a:off x="2159999" y="1541409"/>
                <a:ext cx="1727999" cy="53280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LuloCleanW01-OneBold" panose="02010804020200000003"/>
                </a:endParaRPr>
              </a:p>
            </p:txBody>
          </p:sp>
          <p:sp>
            <p:nvSpPr>
              <p:cNvPr id="119" name="TextBox 57">
                <a:extLst>
                  <a:ext uri="{FF2B5EF4-FFF2-40B4-BE49-F238E27FC236}">
                    <a16:creationId xmlns:a16="http://schemas.microsoft.com/office/drawing/2014/main" id="{48884D79-0778-F9D9-D429-98230EA639D2}"/>
                  </a:ext>
                </a:extLst>
              </p:cNvPr>
              <p:cNvSpPr txBox="1"/>
              <p:nvPr/>
            </p:nvSpPr>
            <p:spPr>
              <a:xfrm>
                <a:off x="2167352" y="1618628"/>
                <a:ext cx="1728002" cy="426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900" dirty="0">
                    <a:latin typeface="LuloCleanW01-OneBold" panose="02010804020200000003"/>
                    <a:cs typeface="Arial" panose="020B0604020202020204" pitchFamily="34" charset="0"/>
                  </a:rPr>
                  <a:t>Titular de la Dirección General de Tecnologías de Información</a:t>
                </a:r>
              </a:p>
            </p:txBody>
          </p:sp>
        </p:grpSp>
        <p:sp>
          <p:nvSpPr>
            <p:cNvPr id="116" name="Rounded Rectangle 54">
              <a:extLst>
                <a:ext uri="{FF2B5EF4-FFF2-40B4-BE49-F238E27FC236}">
                  <a16:creationId xmlns:a16="http://schemas.microsoft.com/office/drawing/2014/main" id="{4BF00082-C147-A89A-A08D-61B7695BC240}"/>
                </a:ext>
              </a:extLst>
            </p:cNvPr>
            <p:cNvSpPr/>
            <p:nvPr/>
          </p:nvSpPr>
          <p:spPr>
            <a:xfrm>
              <a:off x="8780901" y="3999738"/>
              <a:ext cx="2274321" cy="46175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LuloCleanW01-OneBold" panose="02010804020200000003"/>
                  <a:cs typeface="Arial" panose="020B0604020202020204" pitchFamily="34" charset="0"/>
                </a:rPr>
                <a:t>DGDA</a:t>
              </a:r>
            </a:p>
          </p:txBody>
        </p:sp>
        <p:grpSp>
          <p:nvGrpSpPr>
            <p:cNvPr id="101" name="Group 39">
              <a:extLst>
                <a:ext uri="{FF2B5EF4-FFF2-40B4-BE49-F238E27FC236}">
                  <a16:creationId xmlns:a16="http://schemas.microsoft.com/office/drawing/2014/main" id="{D31579CC-DB26-8ED5-947C-516B01784D2F}"/>
                </a:ext>
              </a:extLst>
            </p:cNvPr>
            <p:cNvGrpSpPr/>
            <p:nvPr/>
          </p:nvGrpSpPr>
          <p:grpSpPr>
            <a:xfrm>
              <a:off x="929888" y="2402569"/>
              <a:ext cx="2952317" cy="461755"/>
              <a:chOff x="4751999" y="1440000"/>
              <a:chExt cx="1728001" cy="532800"/>
            </a:xfrm>
          </p:grpSpPr>
          <p:sp>
            <p:nvSpPr>
              <p:cNvPr id="114" name="Rounded Rectangle 52">
                <a:extLst>
                  <a:ext uri="{FF2B5EF4-FFF2-40B4-BE49-F238E27FC236}">
                    <a16:creationId xmlns:a16="http://schemas.microsoft.com/office/drawing/2014/main" id="{7C48FC60-DA2C-F741-3CD2-DD25C215D8D4}"/>
                  </a:ext>
                </a:extLst>
              </p:cNvPr>
              <p:cNvSpPr/>
              <p:nvPr/>
            </p:nvSpPr>
            <p:spPr>
              <a:xfrm>
                <a:off x="4752000" y="1440000"/>
                <a:ext cx="1728000" cy="5328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LuloCleanW01-OneBold" panose="02010804020200000003"/>
                </a:endParaRPr>
              </a:p>
            </p:txBody>
          </p:sp>
          <p:sp>
            <p:nvSpPr>
              <p:cNvPr id="115" name="TextBox 53">
                <a:extLst>
                  <a:ext uri="{FF2B5EF4-FFF2-40B4-BE49-F238E27FC236}">
                    <a16:creationId xmlns:a16="http://schemas.microsoft.com/office/drawing/2014/main" id="{4BE09A80-3015-C418-695B-1403D39C2C72}"/>
                  </a:ext>
                </a:extLst>
              </p:cNvPr>
              <p:cNvSpPr txBox="1"/>
              <p:nvPr/>
            </p:nvSpPr>
            <p:spPr>
              <a:xfrm>
                <a:off x="4751999" y="1493886"/>
                <a:ext cx="1724019" cy="39427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LuloCleanW01-OneBold" panose="02010804020200000003"/>
                    <a:cs typeface="Arial" panose="020B0604020202020204" pitchFamily="34" charset="0"/>
                  </a:rPr>
                  <a:t>VOCAL EJECUTIVO</a:t>
                </a:r>
              </a:p>
            </p:txBody>
          </p:sp>
        </p:grpSp>
        <p:grpSp>
          <p:nvGrpSpPr>
            <p:cNvPr id="102" name="Group 40">
              <a:extLst>
                <a:ext uri="{FF2B5EF4-FFF2-40B4-BE49-F238E27FC236}">
                  <a16:creationId xmlns:a16="http://schemas.microsoft.com/office/drawing/2014/main" id="{C4D4873F-F3DA-4639-E4B9-6FB956DC8250}"/>
                </a:ext>
              </a:extLst>
            </p:cNvPr>
            <p:cNvGrpSpPr/>
            <p:nvPr/>
          </p:nvGrpSpPr>
          <p:grpSpPr>
            <a:xfrm>
              <a:off x="1650223" y="2946590"/>
              <a:ext cx="2286248" cy="461757"/>
              <a:chOff x="4780578" y="1152618"/>
              <a:chExt cx="1737062" cy="532800"/>
            </a:xfrm>
          </p:grpSpPr>
          <p:sp>
            <p:nvSpPr>
              <p:cNvPr id="112" name="Rounded Rectangle 50">
                <a:extLst>
                  <a:ext uri="{FF2B5EF4-FFF2-40B4-BE49-F238E27FC236}">
                    <a16:creationId xmlns:a16="http://schemas.microsoft.com/office/drawing/2014/main" id="{B662E7EF-0161-6BA3-0710-73ED7022F136}"/>
                  </a:ext>
                </a:extLst>
              </p:cNvPr>
              <p:cNvSpPr/>
              <p:nvPr/>
            </p:nvSpPr>
            <p:spPr>
              <a:xfrm>
                <a:off x="4780578" y="1152618"/>
                <a:ext cx="1728000" cy="532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LuloCleanW01-OneBold" panose="02010804020200000003"/>
                </a:endParaRPr>
              </a:p>
            </p:txBody>
          </p:sp>
          <p:sp>
            <p:nvSpPr>
              <p:cNvPr id="113" name="TextBox 51">
                <a:extLst>
                  <a:ext uri="{FF2B5EF4-FFF2-40B4-BE49-F238E27FC236}">
                    <a16:creationId xmlns:a16="http://schemas.microsoft.com/office/drawing/2014/main" id="{14CFCB10-8629-F3D5-884F-4749BCFCA413}"/>
                  </a:ext>
                </a:extLst>
              </p:cNvPr>
              <p:cNvSpPr txBox="1"/>
              <p:nvPr/>
            </p:nvSpPr>
            <p:spPr>
              <a:xfrm>
                <a:off x="4789638" y="1253277"/>
                <a:ext cx="1728002" cy="291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900" dirty="0">
                    <a:latin typeface="LuloCleanW01-OneBold" panose="02010804020200000003"/>
                    <a:cs typeface="Arial" panose="020B0604020202020204" pitchFamily="34" charset="0"/>
                  </a:rPr>
                  <a:t>Titular del OIC</a:t>
                </a:r>
              </a:p>
            </p:txBody>
          </p:sp>
        </p:grpSp>
        <p:sp>
          <p:nvSpPr>
            <p:cNvPr id="106" name="Rounded Rectangle 44">
              <a:extLst>
                <a:ext uri="{FF2B5EF4-FFF2-40B4-BE49-F238E27FC236}">
                  <a16:creationId xmlns:a16="http://schemas.microsoft.com/office/drawing/2014/main" id="{CD72259F-F3BE-7DF5-A123-48B02F006F31}"/>
                </a:ext>
              </a:extLst>
            </p:cNvPr>
            <p:cNvSpPr/>
            <p:nvPr/>
          </p:nvSpPr>
          <p:spPr>
            <a:xfrm>
              <a:off x="4988837" y="5403894"/>
              <a:ext cx="2220154" cy="46175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uloCleanW01-OneBold" panose="02010804020200000003"/>
              </a:endParaRPr>
            </a:p>
          </p:txBody>
        </p:sp>
        <p:sp>
          <p:nvSpPr>
            <p:cNvPr id="142" name="CuadroTexto 141">
              <a:extLst>
                <a:ext uri="{FF2B5EF4-FFF2-40B4-BE49-F238E27FC236}">
                  <a16:creationId xmlns:a16="http://schemas.microsoft.com/office/drawing/2014/main" id="{1295B238-994F-4AC0-EDCC-B7953658604F}"/>
                </a:ext>
              </a:extLst>
            </p:cNvPr>
            <p:cNvSpPr txBox="1"/>
            <p:nvPr/>
          </p:nvSpPr>
          <p:spPr>
            <a:xfrm>
              <a:off x="5106725" y="3814837"/>
              <a:ext cx="2012872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900" dirty="0">
                  <a:latin typeface="LuloCleanW01-OneBold" panose="02010804020200000003"/>
                  <a:cs typeface="Arial" panose="020B0604020202020204" pitchFamily="34" charset="0"/>
                </a:rPr>
                <a:t>Titular Área de Finanzas </a:t>
              </a:r>
            </a:p>
          </p:txBody>
        </p: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2DBA026C-A07E-C14E-F8B5-34EDA01E1676}"/>
                </a:ext>
              </a:extLst>
            </p:cNvPr>
            <p:cNvSpPr txBox="1"/>
            <p:nvPr/>
          </p:nvSpPr>
          <p:spPr>
            <a:xfrm>
              <a:off x="5188008" y="4367014"/>
              <a:ext cx="2000931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MX" sz="900" dirty="0">
                  <a:latin typeface="LuloCleanW01-OneBold" panose="02010804020200000003"/>
                  <a:cs typeface="Arial" panose="020B0604020202020204" pitchFamily="34" charset="0"/>
                </a:rPr>
                <a:t>Titular de la Unidad de Asuntos Jurídicos</a:t>
              </a:r>
            </a:p>
          </p:txBody>
        </p:sp>
        <p:sp>
          <p:nvSpPr>
            <p:cNvPr id="148" name="CuadroTexto 147">
              <a:extLst>
                <a:ext uri="{FF2B5EF4-FFF2-40B4-BE49-F238E27FC236}">
                  <a16:creationId xmlns:a16="http://schemas.microsoft.com/office/drawing/2014/main" id="{6C226F99-9E9F-9AF4-E6D9-50E2202D8C80}"/>
                </a:ext>
              </a:extLst>
            </p:cNvPr>
            <p:cNvSpPr txBox="1"/>
            <p:nvPr/>
          </p:nvSpPr>
          <p:spPr>
            <a:xfrm>
              <a:off x="5169036" y="5510218"/>
              <a:ext cx="190175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900">
                  <a:latin typeface="LuloCleanW01-OneBold" panose="02010804020200000003"/>
                  <a:cs typeface="Arial" panose="020B0604020202020204" pitchFamily="34" charset="0"/>
                </a:rPr>
                <a:t>Coordinador de CI</a:t>
              </a:r>
            </a:p>
          </p:txBody>
        </p:sp>
        <p:sp>
          <p:nvSpPr>
            <p:cNvPr id="150" name="CuadroTexto 149">
              <a:extLst>
                <a:ext uri="{FF2B5EF4-FFF2-40B4-BE49-F238E27FC236}">
                  <a16:creationId xmlns:a16="http://schemas.microsoft.com/office/drawing/2014/main" id="{13AE3BC4-E167-D5FF-7F82-9801BE3DFC4B}"/>
                </a:ext>
              </a:extLst>
            </p:cNvPr>
            <p:cNvSpPr txBox="1"/>
            <p:nvPr/>
          </p:nvSpPr>
          <p:spPr>
            <a:xfrm>
              <a:off x="8470579" y="2471113"/>
              <a:ext cx="22116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>
                  <a:solidFill>
                    <a:schemeClr val="bg2">
                      <a:lumMod val="25000"/>
                    </a:schemeClr>
                  </a:solidFill>
                  <a:latin typeface="LuloCleanW01-OneBold" panose="02010804020200000003"/>
                </a:rPr>
                <a:t>INVITADOS PERMANENTES</a:t>
              </a:r>
              <a:endParaRPr lang="es-ES" sz="1400">
                <a:solidFill>
                  <a:schemeClr val="bg2">
                    <a:lumMod val="25000"/>
                  </a:schemeClr>
                </a:solidFill>
                <a:latin typeface="LuloCleanW01-OneBold" panose="02010804020200000003"/>
              </a:endParaRPr>
            </a:p>
          </p:txBody>
        </p:sp>
        <p:sp>
          <p:nvSpPr>
            <p:cNvPr id="158" name="CuadroTexto 157">
              <a:extLst>
                <a:ext uri="{FF2B5EF4-FFF2-40B4-BE49-F238E27FC236}">
                  <a16:creationId xmlns:a16="http://schemas.microsoft.com/office/drawing/2014/main" id="{1739DB6B-7934-88AF-7B62-542EF45F85F8}"/>
                </a:ext>
              </a:extLst>
            </p:cNvPr>
            <p:cNvSpPr txBox="1"/>
            <p:nvPr/>
          </p:nvSpPr>
          <p:spPr>
            <a:xfrm>
              <a:off x="8810281" y="2968098"/>
              <a:ext cx="22325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900" dirty="0">
                  <a:latin typeface="LuloCleanW01-OneBold" panose="02010804020200000003"/>
                  <a:cs typeface="Arial" panose="020B0604020202020204" pitchFamily="34" charset="0"/>
                </a:rPr>
                <a:t>Titulares de las Unidades </a:t>
              </a:r>
              <a:r>
                <a:rPr lang="es-ES" sz="900" dirty="0">
                  <a:latin typeface="LuloCleanW01-OneBold" panose="02010804020200000003"/>
                </a:rPr>
                <a:t>Administrativas</a:t>
              </a:r>
            </a:p>
            <a:p>
              <a:pPr algn="ctr"/>
              <a:r>
                <a:rPr lang="es-ES" sz="900" dirty="0">
                  <a:latin typeface="LuloCleanW01-OneBold" panose="02010804020200000003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60" name="CuadroTexto 159">
              <a:extLst>
                <a:ext uri="{FF2B5EF4-FFF2-40B4-BE49-F238E27FC236}">
                  <a16:creationId xmlns:a16="http://schemas.microsoft.com/office/drawing/2014/main" id="{2359BCF9-BEB9-E9F9-9D61-08A28C25CD20}"/>
                </a:ext>
              </a:extLst>
            </p:cNvPr>
            <p:cNvSpPr txBox="1"/>
            <p:nvPr/>
          </p:nvSpPr>
          <p:spPr>
            <a:xfrm>
              <a:off x="8923650" y="3573947"/>
              <a:ext cx="200582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900" dirty="0">
                  <a:latin typeface="LuloCleanW01-OneBold" panose="02010804020200000003"/>
                  <a:cs typeface="Arial" panose="020B0604020202020204" pitchFamily="34" charset="0"/>
                </a:rPr>
                <a:t>Auxiliares de CI y ARI</a:t>
              </a:r>
            </a:p>
          </p:txBody>
        </p:sp>
        <p:cxnSp>
          <p:nvCxnSpPr>
            <p:cNvPr id="161" name="Straight Connector 23">
              <a:extLst>
                <a:ext uri="{FF2B5EF4-FFF2-40B4-BE49-F238E27FC236}">
                  <a16:creationId xmlns:a16="http://schemas.microsoft.com/office/drawing/2014/main" id="{65237F19-09BD-D40C-6BF3-17929CDC1E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4890" y="4195584"/>
              <a:ext cx="40594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23">
              <a:extLst>
                <a:ext uri="{FF2B5EF4-FFF2-40B4-BE49-F238E27FC236}">
                  <a16:creationId xmlns:a16="http://schemas.microsoft.com/office/drawing/2014/main" id="{8D08BBE3-91B2-C65A-DC3E-49886191D2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2088" y="4770688"/>
              <a:ext cx="40594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ounded Rectangle 54">
              <a:extLst>
                <a:ext uri="{FF2B5EF4-FFF2-40B4-BE49-F238E27FC236}">
                  <a16:creationId xmlns:a16="http://schemas.microsoft.com/office/drawing/2014/main" id="{0A16D5BB-2B1F-FC44-E84A-0EBA2052CD16}"/>
                </a:ext>
              </a:extLst>
            </p:cNvPr>
            <p:cNvSpPr/>
            <p:nvPr/>
          </p:nvSpPr>
          <p:spPr>
            <a:xfrm>
              <a:off x="8788737" y="4515204"/>
              <a:ext cx="2274321" cy="46175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LuloCleanW01-OneBold" panose="02010804020200000003"/>
                  <a:cs typeface="Arial" panose="020B0604020202020204" pitchFamily="34" charset="0"/>
                </a:rPr>
                <a:t>OTROS</a:t>
              </a:r>
            </a:p>
          </p:txBody>
        </p:sp>
      </p:grpSp>
      <p:sp>
        <p:nvSpPr>
          <p:cNvPr id="172" name="CuadroTexto 171">
            <a:extLst>
              <a:ext uri="{FF2B5EF4-FFF2-40B4-BE49-F238E27FC236}">
                <a16:creationId xmlns:a16="http://schemas.microsoft.com/office/drawing/2014/main" id="{4FBB7F8B-47BF-87E3-68FF-689A703EDC39}"/>
              </a:ext>
            </a:extLst>
          </p:cNvPr>
          <p:cNvSpPr txBox="1"/>
          <p:nvPr/>
        </p:nvSpPr>
        <p:spPr>
          <a:xfrm>
            <a:off x="9061292" y="6076640"/>
            <a:ext cx="1865936" cy="30646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LuloCleanW01-OneBold" panose="02010804020200000003"/>
              </a:rPr>
              <a:t>*Participación Voz y Voto.</a:t>
            </a:r>
          </a:p>
        </p:txBody>
      </p:sp>
      <p:sp>
        <p:nvSpPr>
          <p:cNvPr id="173" name="Diagrama de flujo: proceso alternativo 172">
            <a:extLst>
              <a:ext uri="{FF2B5EF4-FFF2-40B4-BE49-F238E27FC236}">
                <a16:creationId xmlns:a16="http://schemas.microsoft.com/office/drawing/2014/main" id="{0695BBF5-D162-3021-F9C6-7DD1CAD7384C}"/>
              </a:ext>
            </a:extLst>
          </p:cNvPr>
          <p:cNvSpPr/>
          <p:nvPr/>
        </p:nvSpPr>
        <p:spPr>
          <a:xfrm>
            <a:off x="4158532" y="1209569"/>
            <a:ext cx="3483707" cy="4820502"/>
          </a:xfrm>
          <a:prstGeom prst="flowChartAlternateProcess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Diagrama de flujo: proceso alternativo 2">
            <a:extLst>
              <a:ext uri="{FF2B5EF4-FFF2-40B4-BE49-F238E27FC236}">
                <a16:creationId xmlns:a16="http://schemas.microsoft.com/office/drawing/2014/main" id="{93C6E7F8-8F89-E10F-9365-E48FE229F482}"/>
              </a:ext>
            </a:extLst>
          </p:cNvPr>
          <p:cNvSpPr/>
          <p:nvPr/>
        </p:nvSpPr>
        <p:spPr>
          <a:xfrm>
            <a:off x="868128" y="2175930"/>
            <a:ext cx="3290404" cy="1662097"/>
          </a:xfrm>
          <a:prstGeom prst="flowChartAlternateProcess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LuloCleanW01-OneBold" panose="02010804020200000003"/>
            </a:endParaRPr>
          </a:p>
        </p:txBody>
      </p:sp>
      <p:sp>
        <p:nvSpPr>
          <p:cNvPr id="5" name="Subtítulo 6">
            <a:extLst>
              <a:ext uri="{FF2B5EF4-FFF2-40B4-BE49-F238E27FC236}">
                <a16:creationId xmlns:a16="http://schemas.microsoft.com/office/drawing/2014/main" id="{A9AB1A84-E037-DBE1-5940-9BD4444F0A96}"/>
              </a:ext>
            </a:extLst>
          </p:cNvPr>
          <p:cNvSpPr txBox="1">
            <a:spLocks/>
          </p:cNvSpPr>
          <p:nvPr/>
        </p:nvSpPr>
        <p:spPr>
          <a:xfrm>
            <a:off x="9840206" y="378922"/>
            <a:ext cx="2198762" cy="52469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dirty="0"/>
              <a:t>Logo </a:t>
            </a:r>
          </a:p>
        </p:txBody>
      </p:sp>
    </p:spTree>
    <p:extLst>
      <p:ext uri="{BB962C8B-B14F-4D97-AF65-F5344CB8AC3E}">
        <p14:creationId xmlns:p14="http://schemas.microsoft.com/office/powerpoint/2010/main" val="76767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026B5-2F88-BA48-A996-4A13FDFA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137" y="70529"/>
            <a:ext cx="10515600" cy="1325563"/>
          </a:xfrm>
        </p:spPr>
        <p:txBody>
          <a:bodyPr rtlCol="0">
            <a:noAutofit/>
          </a:bodyPr>
          <a:lstStyle/>
          <a:p>
            <a:pPr rtl="0"/>
            <a:r>
              <a:rPr kumimoji="0" lang="es-ES" sz="22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</a:rPr>
              <a:t>COMITÉ DE CONTROL Y DESEMPEÑO INSTITUCIONAL </a:t>
            </a:r>
            <a:br>
              <a:rPr kumimoji="0" lang="es-ES" sz="22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</a:rPr>
            </a:br>
            <a:r>
              <a:rPr kumimoji="0" lang="es-ES" sz="22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</a:rPr>
              <a:t>(COCODI)</a:t>
            </a:r>
            <a:endParaRPr lang="es-ES" sz="2200" dirty="0">
              <a:latin typeface="LuloCleanW01-OneBold" panose="02010804020200000003"/>
            </a:endParaRP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8B50C3FA-D20D-3049-9C7F-6F37D4E022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 rtlCol="0"/>
          <a:lstStyle/>
          <a:p>
            <a:pPr algn="l" rtl="0"/>
            <a:fld id="{294A09A9-5501-47C1-A89A-A340965A2BE2}" type="slidenum">
              <a:rPr lang="es-ES" smtClean="0"/>
              <a:pPr algn="l" rtl="0"/>
              <a:t>7</a:t>
            </a:fld>
            <a:endParaRPr lang="es-ES"/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4F887E94-EFBD-D65C-592D-D49C604EAE63}"/>
              </a:ext>
            </a:extLst>
          </p:cNvPr>
          <p:cNvGrpSpPr/>
          <p:nvPr/>
        </p:nvGrpSpPr>
        <p:grpSpPr>
          <a:xfrm>
            <a:off x="640676" y="1533982"/>
            <a:ext cx="10910648" cy="4235275"/>
            <a:chOff x="591908" y="1755680"/>
            <a:chExt cx="10910648" cy="4235275"/>
          </a:xfrm>
        </p:grpSpPr>
        <p:sp>
          <p:nvSpPr>
            <p:cNvPr id="62" name="TextBox 18">
              <a:extLst>
                <a:ext uri="{FF2B5EF4-FFF2-40B4-BE49-F238E27FC236}">
                  <a16:creationId xmlns:a16="http://schemas.microsoft.com/office/drawing/2014/main" id="{E94F7892-EC52-6C2B-85C1-3C7C47FEED85}"/>
                </a:ext>
              </a:extLst>
            </p:cNvPr>
            <p:cNvSpPr txBox="1"/>
            <p:nvPr/>
          </p:nvSpPr>
          <p:spPr>
            <a:xfrm>
              <a:off x="591908" y="2320271"/>
              <a:ext cx="2743752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>
                  <a:latin typeface="LuloCleanW01-OneBold" panose="02010804020200000003"/>
                </a:rPr>
                <a:t>1. CONTROL INTERNO</a:t>
              </a:r>
            </a:p>
          </p:txBody>
        </p:sp>
        <p:sp>
          <p:nvSpPr>
            <p:cNvPr id="63" name="TextBox 19">
              <a:extLst>
                <a:ext uri="{FF2B5EF4-FFF2-40B4-BE49-F238E27FC236}">
                  <a16:creationId xmlns:a16="http://schemas.microsoft.com/office/drawing/2014/main" id="{9A5611D9-379A-AE16-B82F-3135E1248B91}"/>
                </a:ext>
              </a:extLst>
            </p:cNvPr>
            <p:cNvSpPr txBox="1"/>
            <p:nvPr/>
          </p:nvSpPr>
          <p:spPr>
            <a:xfrm>
              <a:off x="591908" y="2770316"/>
              <a:ext cx="2743752" cy="76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25000"/>
                </a:lnSpc>
                <a:buFontTx/>
                <a:buChar char="-"/>
              </a:pPr>
              <a:r>
                <a:rPr lang="es-ES" sz="1200">
                  <a:latin typeface="LuloCleanW01-OneBold" panose="02010804020200000003"/>
                  <a:cs typeface="Arial" panose="020B0604020202020204" pitchFamily="34" charset="0"/>
                </a:rPr>
                <a:t>Evaluación del CI</a:t>
              </a:r>
            </a:p>
            <a:p>
              <a:pPr marL="171450" indent="-171450">
                <a:lnSpc>
                  <a:spcPct val="125000"/>
                </a:lnSpc>
                <a:buFontTx/>
                <a:buChar char="-"/>
              </a:pPr>
              <a:r>
                <a:rPr lang="es-ES" sz="1200">
                  <a:latin typeface="LuloCleanW01-OneBold" panose="02010804020200000003"/>
                  <a:cs typeface="Arial" panose="020B0604020202020204" pitchFamily="34" charset="0"/>
                </a:rPr>
                <a:t>Administración de Riesgos</a:t>
              </a:r>
            </a:p>
            <a:p>
              <a:pPr marL="171450" indent="-171450">
                <a:lnSpc>
                  <a:spcPct val="125000"/>
                </a:lnSpc>
                <a:buFontTx/>
                <a:buChar char="-"/>
              </a:pPr>
              <a:r>
                <a:rPr lang="es-ES" sz="1200">
                  <a:latin typeface="LuloCleanW01-OneBold" panose="02010804020200000003"/>
                  <a:cs typeface="Arial" panose="020B0604020202020204" pitchFamily="34" charset="0"/>
                </a:rPr>
                <a:t>Tecnologías de la información </a:t>
              </a:r>
            </a:p>
          </p:txBody>
        </p:sp>
        <p:grpSp>
          <p:nvGrpSpPr>
            <p:cNvPr id="64" name="Group 14">
              <a:extLst>
                <a:ext uri="{FF2B5EF4-FFF2-40B4-BE49-F238E27FC236}">
                  <a16:creationId xmlns:a16="http://schemas.microsoft.com/office/drawing/2014/main" id="{85D35FA6-B487-5D50-B12B-A1D975F296EF}"/>
                </a:ext>
              </a:extLst>
            </p:cNvPr>
            <p:cNvGrpSpPr/>
            <p:nvPr/>
          </p:nvGrpSpPr>
          <p:grpSpPr>
            <a:xfrm>
              <a:off x="3911627" y="1755680"/>
              <a:ext cx="4005080" cy="4010916"/>
              <a:chOff x="3298888" y="1756512"/>
              <a:chExt cx="3917814" cy="3923524"/>
            </a:xfrm>
          </p:grpSpPr>
          <p:sp>
            <p:nvSpPr>
              <p:cNvPr id="83" name="Cube 6">
                <a:extLst>
                  <a:ext uri="{FF2B5EF4-FFF2-40B4-BE49-F238E27FC236}">
                    <a16:creationId xmlns:a16="http://schemas.microsoft.com/office/drawing/2014/main" id="{CDF3A116-293C-9553-5F59-4E97D10E16F1}"/>
                  </a:ext>
                </a:extLst>
              </p:cNvPr>
              <p:cNvSpPr/>
              <p:nvPr/>
            </p:nvSpPr>
            <p:spPr>
              <a:xfrm rot="8100000">
                <a:off x="4490627" y="1756512"/>
                <a:ext cx="1534340" cy="1534340"/>
              </a:xfrm>
              <a:prstGeom prst="cube">
                <a:avLst>
                  <a:gd name="adj" fmla="val 1463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LuloCleanW01-OneBold" panose="02010804020200000003"/>
                </a:endParaRPr>
              </a:p>
            </p:txBody>
          </p:sp>
          <p:sp>
            <p:nvSpPr>
              <p:cNvPr id="84" name="Cube 9">
                <a:extLst>
                  <a:ext uri="{FF2B5EF4-FFF2-40B4-BE49-F238E27FC236}">
                    <a16:creationId xmlns:a16="http://schemas.microsoft.com/office/drawing/2014/main" id="{379475DF-7FE9-76AA-A42B-6905290FADA4}"/>
                  </a:ext>
                </a:extLst>
              </p:cNvPr>
              <p:cNvSpPr/>
              <p:nvPr/>
            </p:nvSpPr>
            <p:spPr>
              <a:xfrm rot="13500000">
                <a:off x="5682362" y="2951104"/>
                <a:ext cx="1534340" cy="1534340"/>
              </a:xfrm>
              <a:prstGeom prst="cube">
                <a:avLst>
                  <a:gd name="adj" fmla="val 14635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LuloCleanW01-OneBold" panose="02010804020200000003"/>
                </a:endParaRPr>
              </a:p>
            </p:txBody>
          </p:sp>
          <p:sp>
            <p:nvSpPr>
              <p:cNvPr id="85" name="Cube 10">
                <a:extLst>
                  <a:ext uri="{FF2B5EF4-FFF2-40B4-BE49-F238E27FC236}">
                    <a16:creationId xmlns:a16="http://schemas.microsoft.com/office/drawing/2014/main" id="{210889B0-9B52-28AC-1752-D9D69FDC4588}"/>
                  </a:ext>
                </a:extLst>
              </p:cNvPr>
              <p:cNvSpPr/>
              <p:nvPr/>
            </p:nvSpPr>
            <p:spPr>
              <a:xfrm rot="18900000">
                <a:off x="4490629" y="4145696"/>
                <a:ext cx="1534340" cy="1534340"/>
              </a:xfrm>
              <a:prstGeom prst="cube">
                <a:avLst>
                  <a:gd name="adj" fmla="val 1463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LuloCleanW01-OneBold" panose="02010804020200000003"/>
                </a:endParaRPr>
              </a:p>
            </p:txBody>
          </p:sp>
          <p:sp>
            <p:nvSpPr>
              <p:cNvPr id="86" name="Cube 11">
                <a:extLst>
                  <a:ext uri="{FF2B5EF4-FFF2-40B4-BE49-F238E27FC236}">
                    <a16:creationId xmlns:a16="http://schemas.microsoft.com/office/drawing/2014/main" id="{8D893619-1825-720E-553E-91EF19F9E8A1}"/>
                  </a:ext>
                </a:extLst>
              </p:cNvPr>
              <p:cNvSpPr/>
              <p:nvPr/>
            </p:nvSpPr>
            <p:spPr>
              <a:xfrm rot="2700000">
                <a:off x="3298888" y="2951104"/>
                <a:ext cx="1534340" cy="1534340"/>
              </a:xfrm>
              <a:prstGeom prst="cube">
                <a:avLst>
                  <a:gd name="adj" fmla="val 1463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LuloCleanW01-OneBold" panose="02010804020200000003"/>
                </a:endParaRPr>
              </a:p>
            </p:txBody>
          </p:sp>
        </p:grpSp>
        <p:sp>
          <p:nvSpPr>
            <p:cNvPr id="65" name="TextBox 12">
              <a:extLst>
                <a:ext uri="{FF2B5EF4-FFF2-40B4-BE49-F238E27FC236}">
                  <a16:creationId xmlns:a16="http://schemas.microsoft.com/office/drawing/2014/main" id="{96EA303A-6606-1684-3771-498E59AC89E3}"/>
                </a:ext>
              </a:extLst>
            </p:cNvPr>
            <p:cNvSpPr txBox="1"/>
            <p:nvPr/>
          </p:nvSpPr>
          <p:spPr>
            <a:xfrm>
              <a:off x="3880631" y="3393733"/>
              <a:ext cx="1284876" cy="97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0">
                  <a:latin typeface="LuloCleanW01-OneBold" panose="02010804020200000003"/>
                </a:rPr>
                <a:t>1</a:t>
              </a:r>
            </a:p>
          </p:txBody>
        </p:sp>
        <p:sp>
          <p:nvSpPr>
            <p:cNvPr id="66" name="TextBox 15">
              <a:extLst>
                <a:ext uri="{FF2B5EF4-FFF2-40B4-BE49-F238E27FC236}">
                  <a16:creationId xmlns:a16="http://schemas.microsoft.com/office/drawing/2014/main" id="{085414AC-96AF-611C-448C-E00C56FB9DA6}"/>
                </a:ext>
              </a:extLst>
            </p:cNvPr>
            <p:cNvSpPr txBox="1"/>
            <p:nvPr/>
          </p:nvSpPr>
          <p:spPr>
            <a:xfrm>
              <a:off x="5262584" y="1969653"/>
              <a:ext cx="1284876" cy="97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0">
                  <a:latin typeface="LuloCleanW01-OneBold" panose="02010804020200000003"/>
                </a:rPr>
                <a:t>2</a:t>
              </a:r>
            </a:p>
          </p:txBody>
        </p:sp>
        <p:sp>
          <p:nvSpPr>
            <p:cNvPr id="67" name="TextBox 16">
              <a:extLst>
                <a:ext uri="{FF2B5EF4-FFF2-40B4-BE49-F238E27FC236}">
                  <a16:creationId xmlns:a16="http://schemas.microsoft.com/office/drawing/2014/main" id="{2681ED6C-9CBF-E2E6-0F1B-33AF1A201EB1}"/>
                </a:ext>
              </a:extLst>
            </p:cNvPr>
            <p:cNvSpPr txBox="1"/>
            <p:nvPr/>
          </p:nvSpPr>
          <p:spPr>
            <a:xfrm>
              <a:off x="6603380" y="3393733"/>
              <a:ext cx="1284876" cy="97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0">
                  <a:latin typeface="LuloCleanW01-OneBold" panose="02010804020200000003"/>
                </a:rPr>
                <a:t>3</a:t>
              </a:r>
            </a:p>
          </p:txBody>
        </p:sp>
        <p:sp>
          <p:nvSpPr>
            <p:cNvPr id="68" name="TextBox 17">
              <a:extLst>
                <a:ext uri="{FF2B5EF4-FFF2-40B4-BE49-F238E27FC236}">
                  <a16:creationId xmlns:a16="http://schemas.microsoft.com/office/drawing/2014/main" id="{78285373-136A-F1D6-CE09-C7C9DE0F05FE}"/>
                </a:ext>
              </a:extLst>
            </p:cNvPr>
            <p:cNvSpPr txBox="1"/>
            <p:nvPr/>
          </p:nvSpPr>
          <p:spPr>
            <a:xfrm>
              <a:off x="5262584" y="4796349"/>
              <a:ext cx="1284876" cy="97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0">
                  <a:latin typeface="LuloCleanW01-OneBold" panose="02010804020200000003"/>
                </a:rPr>
                <a:t>4</a:t>
              </a:r>
            </a:p>
          </p:txBody>
        </p:sp>
        <p:sp>
          <p:nvSpPr>
            <p:cNvPr id="69" name="TextBox 20">
              <a:extLst>
                <a:ext uri="{FF2B5EF4-FFF2-40B4-BE49-F238E27FC236}">
                  <a16:creationId xmlns:a16="http://schemas.microsoft.com/office/drawing/2014/main" id="{6B0685BC-C691-72E1-01F3-FAE35F9CED1A}"/>
                </a:ext>
              </a:extLst>
            </p:cNvPr>
            <p:cNvSpPr txBox="1"/>
            <p:nvPr/>
          </p:nvSpPr>
          <p:spPr>
            <a:xfrm>
              <a:off x="674480" y="4702351"/>
              <a:ext cx="2743752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>
                  <a:latin typeface="LuloCleanW01-OneBold" panose="02010804020200000003"/>
                </a:rPr>
                <a:t>4. TRANSPARENCIA E . .   INTEGRIDAD.</a:t>
              </a:r>
            </a:p>
          </p:txBody>
        </p:sp>
        <p:sp>
          <p:nvSpPr>
            <p:cNvPr id="70" name="TextBox 21">
              <a:extLst>
                <a:ext uri="{FF2B5EF4-FFF2-40B4-BE49-F238E27FC236}">
                  <a16:creationId xmlns:a16="http://schemas.microsoft.com/office/drawing/2014/main" id="{379CAA7D-D6AD-FB9C-E9D4-0C37DE61A22D}"/>
                </a:ext>
              </a:extLst>
            </p:cNvPr>
            <p:cNvSpPr txBox="1"/>
            <p:nvPr/>
          </p:nvSpPr>
          <p:spPr>
            <a:xfrm>
              <a:off x="591908" y="5228759"/>
              <a:ext cx="2743752" cy="76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25000"/>
                </a:lnSpc>
                <a:buFontTx/>
                <a:buChar char="-"/>
              </a:pPr>
              <a:r>
                <a:rPr lang="es-ES" sz="1200">
                  <a:latin typeface="LuloCleanW01-OneBold" panose="02010804020200000003"/>
                  <a:cs typeface="Arial" panose="020B0604020202020204" pitchFamily="34" charset="0"/>
                </a:rPr>
                <a:t>Integridad Institucional</a:t>
              </a:r>
            </a:p>
            <a:p>
              <a:pPr marL="171450" indent="-171450">
                <a:lnSpc>
                  <a:spcPct val="125000"/>
                </a:lnSpc>
                <a:buFontTx/>
                <a:buChar char="-"/>
              </a:pPr>
              <a:r>
                <a:rPr lang="es-ES" sz="1200">
                  <a:latin typeface="LuloCleanW01-OneBold" panose="02010804020200000003"/>
                  <a:cs typeface="Arial" panose="020B0604020202020204" pitchFamily="34" charset="0"/>
                </a:rPr>
                <a:t>Unidad de Transparencia</a:t>
              </a:r>
            </a:p>
            <a:p>
              <a:pPr marL="171450" indent="-171450">
                <a:lnSpc>
                  <a:spcPct val="125000"/>
                </a:lnSpc>
                <a:buFontTx/>
                <a:buChar char="-"/>
              </a:pPr>
              <a:r>
                <a:rPr lang="es-ES" sz="1200">
                  <a:latin typeface="LuloCleanW01-OneBold" panose="02010804020200000003"/>
                  <a:cs typeface="Arial" panose="020B0604020202020204" pitchFamily="34" charset="0"/>
                </a:rPr>
                <a:t>Declaración </a:t>
              </a:r>
            </a:p>
          </p:txBody>
        </p:sp>
        <p:sp>
          <p:nvSpPr>
            <p:cNvPr id="71" name="TextBox 22">
              <a:extLst>
                <a:ext uri="{FF2B5EF4-FFF2-40B4-BE49-F238E27FC236}">
                  <a16:creationId xmlns:a16="http://schemas.microsoft.com/office/drawing/2014/main" id="{A0091563-7E44-507B-72D5-D1DB4B59371E}"/>
                </a:ext>
              </a:extLst>
            </p:cNvPr>
            <p:cNvSpPr txBox="1"/>
            <p:nvPr/>
          </p:nvSpPr>
          <p:spPr>
            <a:xfrm>
              <a:off x="8758804" y="2244639"/>
              <a:ext cx="2743752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>
                  <a:latin typeface="LuloCleanW01-OneBold" panose="02010804020200000003"/>
                </a:rPr>
                <a:t>2. CUENTA PÚBLICA Y    .   ADMINISTRACIÓN.</a:t>
              </a:r>
            </a:p>
          </p:txBody>
        </p:sp>
        <p:sp>
          <p:nvSpPr>
            <p:cNvPr id="72" name="TextBox 23">
              <a:extLst>
                <a:ext uri="{FF2B5EF4-FFF2-40B4-BE49-F238E27FC236}">
                  <a16:creationId xmlns:a16="http://schemas.microsoft.com/office/drawing/2014/main" id="{F11AC91B-D7FC-99A5-7FFD-CF66D1D8782C}"/>
                </a:ext>
              </a:extLst>
            </p:cNvPr>
            <p:cNvSpPr txBox="1"/>
            <p:nvPr/>
          </p:nvSpPr>
          <p:spPr>
            <a:xfrm>
              <a:off x="8758804" y="2770316"/>
              <a:ext cx="2743752" cy="993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25000"/>
                </a:lnSpc>
                <a:buFontTx/>
                <a:buChar char="-"/>
              </a:pPr>
              <a:r>
                <a:rPr lang="es-ES" sz="1200" dirty="0">
                  <a:latin typeface="LuloCleanW01-OneBold" panose="02010804020200000003"/>
                  <a:cs typeface="Arial" panose="020B0604020202020204" pitchFamily="34" charset="0"/>
                </a:rPr>
                <a:t>Seguimiento de Indicadores</a:t>
              </a:r>
            </a:p>
            <a:p>
              <a:pPr marL="171450" indent="-171450">
                <a:lnSpc>
                  <a:spcPct val="125000"/>
                </a:lnSpc>
                <a:buFontTx/>
                <a:buChar char="-"/>
              </a:pPr>
              <a:r>
                <a:rPr lang="es-ES" sz="1200" dirty="0">
                  <a:latin typeface="LuloCleanW01-OneBold" panose="02010804020200000003"/>
                  <a:cs typeface="Arial" panose="020B0604020202020204" pitchFamily="34" charset="0"/>
                </a:rPr>
                <a:t>Presupuesto</a:t>
              </a:r>
            </a:p>
            <a:p>
              <a:pPr marL="171450" indent="-171450">
                <a:lnSpc>
                  <a:spcPct val="125000"/>
                </a:lnSpc>
                <a:buFontTx/>
                <a:buChar char="-"/>
              </a:pPr>
              <a:r>
                <a:rPr lang="es-ES" sz="1200" dirty="0">
                  <a:latin typeface="LuloCleanW01-OneBold" panose="02010804020200000003"/>
                  <a:cs typeface="Arial" panose="020B0604020202020204" pitchFamily="34" charset="0"/>
                </a:rPr>
                <a:t>Amortización Contable y Presupuestaria</a:t>
              </a:r>
            </a:p>
          </p:txBody>
        </p:sp>
        <p:sp>
          <p:nvSpPr>
            <p:cNvPr id="73" name="TextBox 24">
              <a:extLst>
                <a:ext uri="{FF2B5EF4-FFF2-40B4-BE49-F238E27FC236}">
                  <a16:creationId xmlns:a16="http://schemas.microsoft.com/office/drawing/2014/main" id="{35252423-1671-CC45-EF46-3D83EAA13F32}"/>
                </a:ext>
              </a:extLst>
            </p:cNvPr>
            <p:cNvSpPr txBox="1"/>
            <p:nvPr/>
          </p:nvSpPr>
          <p:spPr>
            <a:xfrm>
              <a:off x="8758804" y="4702352"/>
              <a:ext cx="2743752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>
                  <a:latin typeface="LuloCleanW01-OneBold" panose="02010804020200000003"/>
                </a:rPr>
                <a:t>3. FISCALIZACIÓN Y .  . .   AUDITORÍA.</a:t>
              </a:r>
            </a:p>
          </p:txBody>
        </p:sp>
        <p:sp>
          <p:nvSpPr>
            <p:cNvPr id="74" name="TextBox 25">
              <a:extLst>
                <a:ext uri="{FF2B5EF4-FFF2-40B4-BE49-F238E27FC236}">
                  <a16:creationId xmlns:a16="http://schemas.microsoft.com/office/drawing/2014/main" id="{0FA4CC05-66B5-066D-9137-3090571B7998}"/>
                </a:ext>
              </a:extLst>
            </p:cNvPr>
            <p:cNvSpPr txBox="1"/>
            <p:nvPr/>
          </p:nvSpPr>
          <p:spPr>
            <a:xfrm>
              <a:off x="8758804" y="5228759"/>
              <a:ext cx="2743752" cy="536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25000"/>
                </a:lnSpc>
                <a:buFontTx/>
                <a:buChar char="-"/>
              </a:pPr>
              <a:r>
                <a:rPr lang="en-US" sz="1200" err="1">
                  <a:latin typeface="LuloCleanW01-OneBold" panose="02010804020200000003"/>
                  <a:cs typeface="Arial" panose="020B0604020202020204" pitchFamily="34" charset="0"/>
                </a:rPr>
                <a:t>Auditorías</a:t>
              </a:r>
              <a:endParaRPr lang="en-US" sz="1200">
                <a:latin typeface="LuloCleanW01-OneBold" panose="02010804020200000003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25000"/>
                </a:lnSpc>
                <a:buFontTx/>
                <a:buChar char="-"/>
              </a:pPr>
              <a:r>
                <a:rPr lang="en-US" sz="1200" err="1">
                  <a:latin typeface="LuloCleanW01-OneBold" panose="02010804020200000003"/>
                  <a:cs typeface="Arial" panose="020B0604020202020204" pitchFamily="34" charset="0"/>
                </a:rPr>
                <a:t>Observaciones</a:t>
              </a:r>
              <a:endParaRPr lang="en-US" sz="1200">
                <a:latin typeface="LuloCleanW01-OneBold" panose="02010804020200000003"/>
                <a:cs typeface="Arial" panose="020B0604020202020204" pitchFamily="34" charset="0"/>
              </a:endParaRPr>
            </a:p>
          </p:txBody>
        </p:sp>
        <p:sp>
          <p:nvSpPr>
            <p:cNvPr id="75" name="Round Same Side Corner Rectangle 26">
              <a:extLst>
                <a:ext uri="{FF2B5EF4-FFF2-40B4-BE49-F238E27FC236}">
                  <a16:creationId xmlns:a16="http://schemas.microsoft.com/office/drawing/2014/main" id="{C02A792B-568F-5CBF-6616-655D9F8E4D6A}"/>
                </a:ext>
              </a:extLst>
            </p:cNvPr>
            <p:cNvSpPr/>
            <p:nvPr/>
          </p:nvSpPr>
          <p:spPr>
            <a:xfrm rot="5400000">
              <a:off x="923495" y="2475835"/>
              <a:ext cx="55320" cy="553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LuloCleanW01-OneBold" panose="02010804020200000003"/>
              </a:endParaRPr>
            </a:p>
          </p:txBody>
        </p:sp>
        <p:sp>
          <p:nvSpPr>
            <p:cNvPr id="76" name="Round Same Side Corner Rectangle 28">
              <a:extLst>
                <a:ext uri="{FF2B5EF4-FFF2-40B4-BE49-F238E27FC236}">
                  <a16:creationId xmlns:a16="http://schemas.microsoft.com/office/drawing/2014/main" id="{49EA0740-5F51-2CEB-B475-6DFD3A569D67}"/>
                </a:ext>
              </a:extLst>
            </p:cNvPr>
            <p:cNvSpPr/>
            <p:nvPr/>
          </p:nvSpPr>
          <p:spPr>
            <a:xfrm rot="5400000">
              <a:off x="923495" y="4942940"/>
              <a:ext cx="55320" cy="553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LuloCleanW01-OneBold" panose="02010804020200000003"/>
              </a:endParaRPr>
            </a:p>
          </p:txBody>
        </p:sp>
        <p:sp>
          <p:nvSpPr>
            <p:cNvPr id="77" name="Round Same Side Corner Rectangle 29">
              <a:extLst>
                <a:ext uri="{FF2B5EF4-FFF2-40B4-BE49-F238E27FC236}">
                  <a16:creationId xmlns:a16="http://schemas.microsoft.com/office/drawing/2014/main" id="{D6D1DFB2-D1FF-F96B-74F0-403DB476B1AA}"/>
                </a:ext>
              </a:extLst>
            </p:cNvPr>
            <p:cNvSpPr/>
            <p:nvPr/>
          </p:nvSpPr>
          <p:spPr>
            <a:xfrm rot="5400000">
              <a:off x="9079943" y="2475835"/>
              <a:ext cx="55320" cy="553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LuloCleanW01-OneBold" panose="02010804020200000003"/>
              </a:endParaRPr>
            </a:p>
          </p:txBody>
        </p:sp>
        <p:sp>
          <p:nvSpPr>
            <p:cNvPr id="78" name="Round Same Side Corner Rectangle 30">
              <a:extLst>
                <a:ext uri="{FF2B5EF4-FFF2-40B4-BE49-F238E27FC236}">
                  <a16:creationId xmlns:a16="http://schemas.microsoft.com/office/drawing/2014/main" id="{4579FE42-33A1-1527-4EA8-17E43F7F0AF2}"/>
                </a:ext>
              </a:extLst>
            </p:cNvPr>
            <p:cNvSpPr/>
            <p:nvPr/>
          </p:nvSpPr>
          <p:spPr>
            <a:xfrm rot="5400000">
              <a:off x="9079943" y="4942940"/>
              <a:ext cx="55320" cy="553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LuloCleanW01-OneBold" panose="02010804020200000003"/>
              </a:endParaRPr>
            </a:p>
          </p:txBody>
        </p:sp>
      </p:grpSp>
      <p:sp>
        <p:nvSpPr>
          <p:cNvPr id="4" name="Subtítulo 6">
            <a:extLst>
              <a:ext uri="{FF2B5EF4-FFF2-40B4-BE49-F238E27FC236}">
                <a16:creationId xmlns:a16="http://schemas.microsoft.com/office/drawing/2014/main" id="{64095E7B-57DE-C367-415A-6CFA4C838327}"/>
              </a:ext>
            </a:extLst>
          </p:cNvPr>
          <p:cNvSpPr txBox="1">
            <a:spLocks/>
          </p:cNvSpPr>
          <p:nvPr/>
        </p:nvSpPr>
        <p:spPr>
          <a:xfrm>
            <a:off x="9840206" y="378922"/>
            <a:ext cx="2198762" cy="52469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dirty="0"/>
              <a:t>Logo </a:t>
            </a:r>
          </a:p>
        </p:txBody>
      </p:sp>
    </p:spTree>
    <p:extLst>
      <p:ext uri="{BB962C8B-B14F-4D97-AF65-F5344CB8AC3E}">
        <p14:creationId xmlns:p14="http://schemas.microsoft.com/office/powerpoint/2010/main" val="49548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val 95">
            <a:extLst>
              <a:ext uri="{FF2B5EF4-FFF2-40B4-BE49-F238E27FC236}">
                <a16:creationId xmlns:a16="http://schemas.microsoft.com/office/drawing/2014/main" id="{240FF951-AE47-A13E-FCBB-641BC537062E}"/>
              </a:ext>
            </a:extLst>
          </p:cNvPr>
          <p:cNvSpPr/>
          <p:nvPr/>
        </p:nvSpPr>
        <p:spPr>
          <a:xfrm flipV="1">
            <a:off x="-38987" y="4819120"/>
            <a:ext cx="8956676" cy="103932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BDF596-DD84-E77F-ED94-9631F5125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  <a:ea typeface="+mn-ea"/>
                <a:cs typeface="+mn-cs"/>
              </a:rPr>
              <a:t>Beneficios del control interno</a:t>
            </a:r>
            <a:b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  <a:ea typeface="+mn-ea"/>
                <a:cs typeface="+mn-cs"/>
              </a:rPr>
            </a:br>
            <a:endParaRPr lang="es-ES" sz="2200" dirty="0">
              <a:latin typeface="LuloCleanW01-OneBold" panose="02010804020200000003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4382970-DEDA-D7D2-A96E-E264EE2713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9FBB2BA8-3E4A-42B4-0E63-D7FAB0914E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32538"/>
            <a:ext cx="523875" cy="2476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pSp>
        <p:nvGrpSpPr>
          <p:cNvPr id="148" name="Grupo 147">
            <a:extLst>
              <a:ext uri="{FF2B5EF4-FFF2-40B4-BE49-F238E27FC236}">
                <a16:creationId xmlns:a16="http://schemas.microsoft.com/office/drawing/2014/main" id="{A36EA38F-2C0F-D6CE-E6C6-3C3BEAD830D8}"/>
              </a:ext>
            </a:extLst>
          </p:cNvPr>
          <p:cNvGrpSpPr/>
          <p:nvPr/>
        </p:nvGrpSpPr>
        <p:grpSpPr>
          <a:xfrm>
            <a:off x="777404" y="1209568"/>
            <a:ext cx="8179272" cy="4229123"/>
            <a:chOff x="887730" y="1926603"/>
            <a:chExt cx="8179272" cy="3978952"/>
          </a:xfrm>
        </p:grpSpPr>
        <p:grpSp>
          <p:nvGrpSpPr>
            <p:cNvPr id="16" name="Group 51">
              <a:extLst>
                <a:ext uri="{FF2B5EF4-FFF2-40B4-BE49-F238E27FC236}">
                  <a16:creationId xmlns:a16="http://schemas.microsoft.com/office/drawing/2014/main" id="{0D43CE7B-CA48-6EE8-12DA-ADFCA2178506}"/>
                </a:ext>
              </a:extLst>
            </p:cNvPr>
            <p:cNvGrpSpPr/>
            <p:nvPr/>
          </p:nvGrpSpPr>
          <p:grpSpPr>
            <a:xfrm>
              <a:off x="887730" y="1926603"/>
              <a:ext cx="6808787" cy="3978952"/>
              <a:chOff x="3074988" y="1068388"/>
              <a:chExt cx="6808787" cy="4037429"/>
            </a:xfrm>
          </p:grpSpPr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D048446F-6304-DC2A-0B21-A2ABCE3BD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988" y="1381125"/>
                <a:ext cx="4198938" cy="977900"/>
              </a:xfrm>
              <a:prstGeom prst="rect">
                <a:avLst/>
              </a:prstGeom>
              <a:solidFill>
                <a:schemeClr val="accent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8" name="Rectangle 7">
                <a:extLst>
                  <a:ext uri="{FF2B5EF4-FFF2-40B4-BE49-F238E27FC236}">
                    <a16:creationId xmlns:a16="http://schemas.microsoft.com/office/drawing/2014/main" id="{0FB2BB90-05AE-C543-1E79-39BD03873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988" y="2433638"/>
                <a:ext cx="4198938" cy="700088"/>
              </a:xfrm>
              <a:prstGeom prst="rect">
                <a:avLst/>
              </a:prstGeom>
              <a:solidFill>
                <a:schemeClr val="accent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060CF881-76FA-69DE-1F54-FB86BBDB3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988" y="3192463"/>
                <a:ext cx="4198938" cy="911225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0" name="Rectangle 9">
                <a:extLst>
                  <a:ext uri="{FF2B5EF4-FFF2-40B4-BE49-F238E27FC236}">
                    <a16:creationId xmlns:a16="http://schemas.microsoft.com/office/drawing/2014/main" id="{E4498773-A329-CD3C-5EF8-934A26D09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988" y="4184650"/>
                <a:ext cx="4198938" cy="825500"/>
              </a:xfrm>
              <a:prstGeom prst="rect">
                <a:avLst/>
              </a:prstGeom>
              <a:solidFill>
                <a:schemeClr val="accent5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51155A06-C670-7837-AC0F-B2265813D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7936" y="4185067"/>
                <a:ext cx="758825" cy="920750"/>
              </a:xfrm>
              <a:custGeom>
                <a:avLst/>
                <a:gdLst>
                  <a:gd name="T0" fmla="*/ 0 w 478"/>
                  <a:gd name="T1" fmla="*/ 0 h 580"/>
                  <a:gd name="T2" fmla="*/ 478 w 478"/>
                  <a:gd name="T3" fmla="*/ 0 h 580"/>
                  <a:gd name="T4" fmla="*/ 478 w 478"/>
                  <a:gd name="T5" fmla="*/ 580 h 580"/>
                  <a:gd name="T6" fmla="*/ 0 w 478"/>
                  <a:gd name="T7" fmla="*/ 516 h 580"/>
                  <a:gd name="T8" fmla="*/ 0 w 478"/>
                  <a:gd name="T9" fmla="*/ 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8" h="580">
                    <a:moveTo>
                      <a:pt x="0" y="0"/>
                    </a:moveTo>
                    <a:lnTo>
                      <a:pt x="478" y="0"/>
                    </a:lnTo>
                    <a:lnTo>
                      <a:pt x="478" y="580"/>
                    </a:lnTo>
                    <a:lnTo>
                      <a:pt x="0" y="5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262512F0-281B-C01C-8702-81CE12A41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176" y="4184650"/>
                <a:ext cx="1676400" cy="920750"/>
              </a:xfrm>
              <a:custGeom>
                <a:avLst/>
                <a:gdLst>
                  <a:gd name="T0" fmla="*/ 0 w 1056"/>
                  <a:gd name="T1" fmla="*/ 0 h 580"/>
                  <a:gd name="T2" fmla="*/ 1056 w 1056"/>
                  <a:gd name="T3" fmla="*/ 0 h 580"/>
                  <a:gd name="T4" fmla="*/ 1056 w 1056"/>
                  <a:gd name="T5" fmla="*/ 389 h 580"/>
                  <a:gd name="T6" fmla="*/ 0 w 1056"/>
                  <a:gd name="T7" fmla="*/ 580 h 580"/>
                  <a:gd name="T8" fmla="*/ 0 w 1056"/>
                  <a:gd name="T9" fmla="*/ 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6" h="580">
                    <a:moveTo>
                      <a:pt x="0" y="0"/>
                    </a:moveTo>
                    <a:lnTo>
                      <a:pt x="1056" y="0"/>
                    </a:lnTo>
                    <a:lnTo>
                      <a:pt x="1056" y="389"/>
                    </a:lnTo>
                    <a:lnTo>
                      <a:pt x="0" y="5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85C149AE-44AB-B9B6-4B5B-4CF923BBB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5351" y="1068388"/>
                <a:ext cx="758825" cy="1290638"/>
              </a:xfrm>
              <a:custGeom>
                <a:avLst/>
                <a:gdLst>
                  <a:gd name="T0" fmla="*/ 478 w 478"/>
                  <a:gd name="T1" fmla="*/ 0 h 813"/>
                  <a:gd name="T2" fmla="*/ 478 w 478"/>
                  <a:gd name="T3" fmla="*/ 667 h 813"/>
                  <a:gd name="T4" fmla="*/ 0 w 478"/>
                  <a:gd name="T5" fmla="*/ 813 h 813"/>
                  <a:gd name="T6" fmla="*/ 0 w 478"/>
                  <a:gd name="T7" fmla="*/ 197 h 813"/>
                  <a:gd name="T8" fmla="*/ 478 w 478"/>
                  <a:gd name="T9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8" h="813">
                    <a:moveTo>
                      <a:pt x="478" y="0"/>
                    </a:moveTo>
                    <a:lnTo>
                      <a:pt x="478" y="667"/>
                    </a:lnTo>
                    <a:lnTo>
                      <a:pt x="0" y="813"/>
                    </a:lnTo>
                    <a:lnTo>
                      <a:pt x="0" y="197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C3F9A716-E0AC-7429-4382-225F407DE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176" y="1068388"/>
                <a:ext cx="1676400" cy="1774825"/>
              </a:xfrm>
              <a:custGeom>
                <a:avLst/>
                <a:gdLst>
                  <a:gd name="T0" fmla="*/ 0 w 1056"/>
                  <a:gd name="T1" fmla="*/ 0 h 1118"/>
                  <a:gd name="T2" fmla="*/ 1056 w 1056"/>
                  <a:gd name="T3" fmla="*/ 682 h 1118"/>
                  <a:gd name="T4" fmla="*/ 1056 w 1056"/>
                  <a:gd name="T5" fmla="*/ 1118 h 1118"/>
                  <a:gd name="T6" fmla="*/ 0 w 1056"/>
                  <a:gd name="T7" fmla="*/ 667 h 1118"/>
                  <a:gd name="T8" fmla="*/ 0 w 1056"/>
                  <a:gd name="T9" fmla="*/ 0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6" h="1118">
                    <a:moveTo>
                      <a:pt x="0" y="0"/>
                    </a:moveTo>
                    <a:lnTo>
                      <a:pt x="1056" y="682"/>
                    </a:lnTo>
                    <a:lnTo>
                      <a:pt x="1056" y="1118"/>
                    </a:lnTo>
                    <a:lnTo>
                      <a:pt x="0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9" name="Freeform 18">
                <a:extLst>
                  <a:ext uri="{FF2B5EF4-FFF2-40B4-BE49-F238E27FC236}">
                    <a16:creationId xmlns:a16="http://schemas.microsoft.com/office/drawing/2014/main" id="{14AF8E16-A34E-76F8-3A7A-63DAC0E54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5351" y="2127250"/>
                <a:ext cx="2435225" cy="715963"/>
              </a:xfrm>
              <a:custGeom>
                <a:avLst/>
                <a:gdLst>
                  <a:gd name="T0" fmla="*/ 478 w 1534"/>
                  <a:gd name="T1" fmla="*/ 0 h 451"/>
                  <a:gd name="T2" fmla="*/ 1534 w 1534"/>
                  <a:gd name="T3" fmla="*/ 451 h 451"/>
                  <a:gd name="T4" fmla="*/ 1048 w 1534"/>
                  <a:gd name="T5" fmla="*/ 451 h 451"/>
                  <a:gd name="T6" fmla="*/ 0 w 1534"/>
                  <a:gd name="T7" fmla="*/ 146 h 451"/>
                  <a:gd name="T8" fmla="*/ 478 w 1534"/>
                  <a:gd name="T9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4" h="451">
                    <a:moveTo>
                      <a:pt x="478" y="0"/>
                    </a:moveTo>
                    <a:lnTo>
                      <a:pt x="1534" y="451"/>
                    </a:lnTo>
                    <a:lnTo>
                      <a:pt x="1048" y="451"/>
                    </a:lnTo>
                    <a:lnTo>
                      <a:pt x="0" y="146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F2C2F2E8-5F77-75C0-5882-DF9E83786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5351" y="2974975"/>
                <a:ext cx="2435225" cy="434975"/>
              </a:xfrm>
              <a:custGeom>
                <a:avLst/>
                <a:gdLst>
                  <a:gd name="T0" fmla="*/ 478 w 1534"/>
                  <a:gd name="T1" fmla="*/ 0 h 274"/>
                  <a:gd name="T2" fmla="*/ 1534 w 1534"/>
                  <a:gd name="T3" fmla="*/ 269 h 274"/>
                  <a:gd name="T4" fmla="*/ 1065 w 1534"/>
                  <a:gd name="T5" fmla="*/ 274 h 274"/>
                  <a:gd name="T6" fmla="*/ 0 w 1534"/>
                  <a:gd name="T7" fmla="*/ 100 h 274"/>
                  <a:gd name="T8" fmla="*/ 478 w 1534"/>
                  <a:gd name="T9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4" h="274">
                    <a:moveTo>
                      <a:pt x="478" y="0"/>
                    </a:moveTo>
                    <a:lnTo>
                      <a:pt x="1534" y="269"/>
                    </a:lnTo>
                    <a:lnTo>
                      <a:pt x="1065" y="274"/>
                    </a:lnTo>
                    <a:lnTo>
                      <a:pt x="0" y="100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EA50461-A595-E818-39FB-B47378D3F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5351" y="2228850"/>
                <a:ext cx="758825" cy="904875"/>
              </a:xfrm>
              <a:custGeom>
                <a:avLst/>
                <a:gdLst>
                  <a:gd name="T0" fmla="*/ 478 w 478"/>
                  <a:gd name="T1" fmla="*/ 0 h 570"/>
                  <a:gd name="T2" fmla="*/ 478 w 478"/>
                  <a:gd name="T3" fmla="*/ 470 h 570"/>
                  <a:gd name="T4" fmla="*/ 0 w 478"/>
                  <a:gd name="T5" fmla="*/ 570 h 570"/>
                  <a:gd name="T6" fmla="*/ 0 w 478"/>
                  <a:gd name="T7" fmla="*/ 129 h 570"/>
                  <a:gd name="T8" fmla="*/ 478 w 478"/>
                  <a:gd name="T9" fmla="*/ 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8" h="570">
                    <a:moveTo>
                      <a:pt x="478" y="0"/>
                    </a:moveTo>
                    <a:lnTo>
                      <a:pt x="478" y="470"/>
                    </a:lnTo>
                    <a:lnTo>
                      <a:pt x="0" y="570"/>
                    </a:lnTo>
                    <a:lnTo>
                      <a:pt x="0" y="129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9DAD3044-9A2B-6E52-7694-E0D821F46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176" y="2228850"/>
                <a:ext cx="1676400" cy="1173163"/>
              </a:xfrm>
              <a:custGeom>
                <a:avLst/>
                <a:gdLst>
                  <a:gd name="T0" fmla="*/ 0 w 1056"/>
                  <a:gd name="T1" fmla="*/ 0 h 739"/>
                  <a:gd name="T2" fmla="*/ 1056 w 1056"/>
                  <a:gd name="T3" fmla="*/ 430 h 739"/>
                  <a:gd name="T4" fmla="*/ 1056 w 1056"/>
                  <a:gd name="T5" fmla="*/ 739 h 739"/>
                  <a:gd name="T6" fmla="*/ 0 w 1056"/>
                  <a:gd name="T7" fmla="*/ 470 h 739"/>
                  <a:gd name="T8" fmla="*/ 0 w 1056"/>
                  <a:gd name="T9" fmla="*/ 0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6" h="739">
                    <a:moveTo>
                      <a:pt x="0" y="0"/>
                    </a:moveTo>
                    <a:lnTo>
                      <a:pt x="1056" y="430"/>
                    </a:lnTo>
                    <a:lnTo>
                      <a:pt x="1056" y="739"/>
                    </a:lnTo>
                    <a:lnTo>
                      <a:pt x="0" y="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78DFD850-3D18-538D-098D-FC646CF23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5351" y="3081338"/>
                <a:ext cx="758825" cy="1022350"/>
              </a:xfrm>
              <a:custGeom>
                <a:avLst/>
                <a:gdLst>
                  <a:gd name="T0" fmla="*/ 478 w 478"/>
                  <a:gd name="T1" fmla="*/ 0 h 644"/>
                  <a:gd name="T2" fmla="*/ 478 w 478"/>
                  <a:gd name="T3" fmla="*/ 634 h 644"/>
                  <a:gd name="T4" fmla="*/ 0 w 478"/>
                  <a:gd name="T5" fmla="*/ 644 h 644"/>
                  <a:gd name="T6" fmla="*/ 0 w 478"/>
                  <a:gd name="T7" fmla="*/ 70 h 644"/>
                  <a:gd name="T8" fmla="*/ 478 w 478"/>
                  <a:gd name="T9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8" h="644">
                    <a:moveTo>
                      <a:pt x="478" y="0"/>
                    </a:moveTo>
                    <a:lnTo>
                      <a:pt x="478" y="634"/>
                    </a:lnTo>
                    <a:lnTo>
                      <a:pt x="0" y="644"/>
                    </a:lnTo>
                    <a:lnTo>
                      <a:pt x="0" y="70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91DC7D00-AD06-0441-7705-EB17937CE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176" y="3081338"/>
                <a:ext cx="1676400" cy="1071563"/>
              </a:xfrm>
              <a:custGeom>
                <a:avLst/>
                <a:gdLst>
                  <a:gd name="T0" fmla="*/ 0 w 1056"/>
                  <a:gd name="T1" fmla="*/ 0 h 675"/>
                  <a:gd name="T2" fmla="*/ 1056 w 1056"/>
                  <a:gd name="T3" fmla="*/ 235 h 675"/>
                  <a:gd name="T4" fmla="*/ 1056 w 1056"/>
                  <a:gd name="T5" fmla="*/ 675 h 675"/>
                  <a:gd name="T6" fmla="*/ 0 w 1056"/>
                  <a:gd name="T7" fmla="*/ 634 h 675"/>
                  <a:gd name="T8" fmla="*/ 0 w 1056"/>
                  <a:gd name="T9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6" h="675">
                    <a:moveTo>
                      <a:pt x="0" y="0"/>
                    </a:moveTo>
                    <a:lnTo>
                      <a:pt x="1056" y="235"/>
                    </a:lnTo>
                    <a:lnTo>
                      <a:pt x="1056" y="675"/>
                    </a:lnTo>
                    <a:lnTo>
                      <a:pt x="0" y="6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9C2092D8-4465-46B1-D506-51DBE2E06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5351" y="4070350"/>
                <a:ext cx="2435225" cy="82550"/>
              </a:xfrm>
              <a:custGeom>
                <a:avLst/>
                <a:gdLst>
                  <a:gd name="T0" fmla="*/ 478 w 1534"/>
                  <a:gd name="T1" fmla="*/ 0 h 52"/>
                  <a:gd name="T2" fmla="*/ 1534 w 1534"/>
                  <a:gd name="T3" fmla="*/ 52 h 52"/>
                  <a:gd name="T4" fmla="*/ 1228 w 1534"/>
                  <a:gd name="T5" fmla="*/ 52 h 52"/>
                  <a:gd name="T6" fmla="*/ 0 w 1534"/>
                  <a:gd name="T7" fmla="*/ 21 h 52"/>
                  <a:gd name="T8" fmla="*/ 478 w 153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4" h="52">
                    <a:moveTo>
                      <a:pt x="478" y="0"/>
                    </a:moveTo>
                    <a:lnTo>
                      <a:pt x="1534" y="52"/>
                    </a:lnTo>
                    <a:lnTo>
                      <a:pt x="1228" y="52"/>
                    </a:lnTo>
                    <a:lnTo>
                      <a:pt x="0" y="21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grpSp>
            <p:nvGrpSpPr>
              <p:cNvPr id="41" name="Group 50">
                <a:extLst>
                  <a:ext uri="{FF2B5EF4-FFF2-40B4-BE49-F238E27FC236}">
                    <a16:creationId xmlns:a16="http://schemas.microsoft.com/office/drawing/2014/main" id="{7A2B9757-086C-E8D4-7984-FDF336A6CD69}"/>
                  </a:ext>
                </a:extLst>
              </p:cNvPr>
              <p:cNvGrpSpPr/>
              <p:nvPr/>
            </p:nvGrpSpPr>
            <p:grpSpPr>
              <a:xfrm>
                <a:off x="8416926" y="1327148"/>
                <a:ext cx="1466849" cy="3600451"/>
                <a:chOff x="8416926" y="1327148"/>
                <a:chExt cx="1466849" cy="3600451"/>
              </a:xfrm>
            </p:grpSpPr>
            <p:sp>
              <p:nvSpPr>
                <p:cNvPr id="42" name="Freeform 25">
                  <a:extLst>
                    <a:ext uri="{FF2B5EF4-FFF2-40B4-BE49-F238E27FC236}">
                      <a16:creationId xmlns:a16="http://schemas.microsoft.com/office/drawing/2014/main" id="{9261B76D-305D-8A45-8A30-5CF21A38EF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6926" y="1336675"/>
                  <a:ext cx="1069975" cy="3590924"/>
                </a:xfrm>
                <a:custGeom>
                  <a:avLst/>
                  <a:gdLst>
                    <a:gd name="T0" fmla="*/ 21 w 674"/>
                    <a:gd name="T1" fmla="*/ 0 h 3076"/>
                    <a:gd name="T2" fmla="*/ 38 w 674"/>
                    <a:gd name="T3" fmla="*/ 0 h 3076"/>
                    <a:gd name="T4" fmla="*/ 53 w 674"/>
                    <a:gd name="T5" fmla="*/ 0 h 3076"/>
                    <a:gd name="T6" fmla="*/ 68 w 674"/>
                    <a:gd name="T7" fmla="*/ 1 h 3076"/>
                    <a:gd name="T8" fmla="*/ 78 w 674"/>
                    <a:gd name="T9" fmla="*/ 1 h 3076"/>
                    <a:gd name="T10" fmla="*/ 82 w 674"/>
                    <a:gd name="T11" fmla="*/ 1 h 3076"/>
                    <a:gd name="T12" fmla="*/ 674 w 674"/>
                    <a:gd name="T13" fmla="*/ 3076 h 3076"/>
                    <a:gd name="T14" fmla="*/ 544 w 674"/>
                    <a:gd name="T15" fmla="*/ 3052 h 3076"/>
                    <a:gd name="T16" fmla="*/ 0 w 674"/>
                    <a:gd name="T17" fmla="*/ 1 h 3076"/>
                    <a:gd name="T18" fmla="*/ 8 w 674"/>
                    <a:gd name="T19" fmla="*/ 0 h 3076"/>
                    <a:gd name="T20" fmla="*/ 21 w 674"/>
                    <a:gd name="T21" fmla="*/ 0 h 30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4" h="3076">
                      <a:moveTo>
                        <a:pt x="21" y="0"/>
                      </a:moveTo>
                      <a:lnTo>
                        <a:pt x="38" y="0"/>
                      </a:lnTo>
                      <a:lnTo>
                        <a:pt x="53" y="0"/>
                      </a:lnTo>
                      <a:lnTo>
                        <a:pt x="68" y="1"/>
                      </a:lnTo>
                      <a:lnTo>
                        <a:pt x="78" y="1"/>
                      </a:lnTo>
                      <a:lnTo>
                        <a:pt x="82" y="1"/>
                      </a:lnTo>
                      <a:lnTo>
                        <a:pt x="674" y="3076"/>
                      </a:lnTo>
                      <a:lnTo>
                        <a:pt x="544" y="3052"/>
                      </a:lnTo>
                      <a:lnTo>
                        <a:pt x="0" y="1"/>
                      </a:lnTo>
                      <a:lnTo>
                        <a:pt x="8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26">
                  <a:extLst>
                    <a:ext uri="{FF2B5EF4-FFF2-40B4-BE49-F238E27FC236}">
                      <a16:creationId xmlns:a16="http://schemas.microsoft.com/office/drawing/2014/main" id="{604C0D3C-293B-A661-938B-B4D818A48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38950" y="1590027"/>
                  <a:ext cx="1044825" cy="3294711"/>
                </a:xfrm>
                <a:custGeom>
                  <a:avLst/>
                  <a:gdLst>
                    <a:gd name="T0" fmla="*/ 0 w 630"/>
                    <a:gd name="T1" fmla="*/ 0 h 2725"/>
                    <a:gd name="T2" fmla="*/ 30 w 630"/>
                    <a:gd name="T3" fmla="*/ 2 h 2725"/>
                    <a:gd name="T4" fmla="*/ 50 w 630"/>
                    <a:gd name="T5" fmla="*/ 2 h 2725"/>
                    <a:gd name="T6" fmla="*/ 65 w 630"/>
                    <a:gd name="T7" fmla="*/ 2 h 2725"/>
                    <a:gd name="T8" fmla="*/ 70 w 630"/>
                    <a:gd name="T9" fmla="*/ 2 h 2725"/>
                    <a:gd name="T10" fmla="*/ 630 w 630"/>
                    <a:gd name="T11" fmla="*/ 2725 h 2725"/>
                    <a:gd name="T12" fmla="*/ 524 w 630"/>
                    <a:gd name="T13" fmla="*/ 2716 h 2725"/>
                    <a:gd name="T14" fmla="*/ 0 w 630"/>
                    <a:gd name="T15" fmla="*/ 0 h 2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30" h="2725">
                      <a:moveTo>
                        <a:pt x="0" y="0"/>
                      </a:moveTo>
                      <a:lnTo>
                        <a:pt x="30" y="2"/>
                      </a:lnTo>
                      <a:lnTo>
                        <a:pt x="50" y="2"/>
                      </a:lnTo>
                      <a:lnTo>
                        <a:pt x="65" y="2"/>
                      </a:lnTo>
                      <a:lnTo>
                        <a:pt x="70" y="2"/>
                      </a:lnTo>
                      <a:lnTo>
                        <a:pt x="630" y="2725"/>
                      </a:lnTo>
                      <a:lnTo>
                        <a:pt x="524" y="27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id="{339C70C5-36B9-CED3-E33D-E4AEFD3224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08645" y="1327148"/>
                  <a:ext cx="1243367" cy="3600451"/>
                </a:xfrm>
                <a:custGeom>
                  <a:avLst/>
                  <a:gdLst>
                    <a:gd name="T0" fmla="*/ 653 w 867"/>
                    <a:gd name="T1" fmla="*/ 2005 h 3075"/>
                    <a:gd name="T2" fmla="*/ 428 w 867"/>
                    <a:gd name="T3" fmla="*/ 2014 h 3075"/>
                    <a:gd name="T4" fmla="*/ 516 w 867"/>
                    <a:gd name="T5" fmla="*/ 2465 h 3075"/>
                    <a:gd name="T6" fmla="*/ 733 w 867"/>
                    <a:gd name="T7" fmla="*/ 2398 h 3075"/>
                    <a:gd name="T8" fmla="*/ 653 w 867"/>
                    <a:gd name="T9" fmla="*/ 2005 h 3075"/>
                    <a:gd name="T10" fmla="*/ 328 w 867"/>
                    <a:gd name="T11" fmla="*/ 1506 h 3075"/>
                    <a:gd name="T12" fmla="*/ 416 w 867"/>
                    <a:gd name="T13" fmla="*/ 1958 h 3075"/>
                    <a:gd name="T14" fmla="*/ 642 w 867"/>
                    <a:gd name="T15" fmla="*/ 1958 h 3075"/>
                    <a:gd name="T16" fmla="*/ 557 w 867"/>
                    <a:gd name="T17" fmla="*/ 1544 h 3075"/>
                    <a:gd name="T18" fmla="*/ 328 w 867"/>
                    <a:gd name="T19" fmla="*/ 1506 h 3075"/>
                    <a:gd name="T20" fmla="*/ 230 w 867"/>
                    <a:gd name="T21" fmla="*/ 1004 h 3075"/>
                    <a:gd name="T22" fmla="*/ 318 w 867"/>
                    <a:gd name="T23" fmla="*/ 1449 h 3075"/>
                    <a:gd name="T24" fmla="*/ 548 w 867"/>
                    <a:gd name="T25" fmla="*/ 1495 h 3075"/>
                    <a:gd name="T26" fmla="*/ 464 w 867"/>
                    <a:gd name="T27" fmla="*/ 1086 h 3075"/>
                    <a:gd name="T28" fmla="*/ 230 w 867"/>
                    <a:gd name="T29" fmla="*/ 1004 h 3075"/>
                    <a:gd name="T30" fmla="*/ 131 w 867"/>
                    <a:gd name="T31" fmla="*/ 495 h 3075"/>
                    <a:gd name="T32" fmla="*/ 219 w 867"/>
                    <a:gd name="T33" fmla="*/ 948 h 3075"/>
                    <a:gd name="T34" fmla="*/ 453 w 867"/>
                    <a:gd name="T35" fmla="*/ 1038 h 3075"/>
                    <a:gd name="T36" fmla="*/ 364 w 867"/>
                    <a:gd name="T37" fmla="*/ 603 h 3075"/>
                    <a:gd name="T38" fmla="*/ 131 w 867"/>
                    <a:gd name="T39" fmla="*/ 495 h 3075"/>
                    <a:gd name="T40" fmla="*/ 0 w 867"/>
                    <a:gd name="T41" fmla="*/ 0 h 3075"/>
                    <a:gd name="T42" fmla="*/ 39 w 867"/>
                    <a:gd name="T43" fmla="*/ 21 h 3075"/>
                    <a:gd name="T44" fmla="*/ 120 w 867"/>
                    <a:gd name="T45" fmla="*/ 439 h 3075"/>
                    <a:gd name="T46" fmla="*/ 355 w 867"/>
                    <a:gd name="T47" fmla="*/ 555 h 3075"/>
                    <a:gd name="T48" fmla="*/ 279 w 867"/>
                    <a:gd name="T49" fmla="*/ 188 h 3075"/>
                    <a:gd name="T50" fmla="*/ 315 w 867"/>
                    <a:gd name="T51" fmla="*/ 205 h 3075"/>
                    <a:gd name="T52" fmla="*/ 389 w 867"/>
                    <a:gd name="T53" fmla="*/ 571 h 3075"/>
                    <a:gd name="T54" fmla="*/ 389 w 867"/>
                    <a:gd name="T55" fmla="*/ 571 h 3075"/>
                    <a:gd name="T56" fmla="*/ 398 w 867"/>
                    <a:gd name="T57" fmla="*/ 611 h 3075"/>
                    <a:gd name="T58" fmla="*/ 581 w 867"/>
                    <a:gd name="T59" fmla="*/ 1503 h 3075"/>
                    <a:gd name="T60" fmla="*/ 583 w 867"/>
                    <a:gd name="T61" fmla="*/ 1503 h 3075"/>
                    <a:gd name="T62" fmla="*/ 592 w 867"/>
                    <a:gd name="T63" fmla="*/ 1550 h 3075"/>
                    <a:gd name="T64" fmla="*/ 592 w 867"/>
                    <a:gd name="T65" fmla="*/ 1550 h 3075"/>
                    <a:gd name="T66" fmla="*/ 867 w 867"/>
                    <a:gd name="T67" fmla="*/ 2889 h 3075"/>
                    <a:gd name="T68" fmla="*/ 839 w 867"/>
                    <a:gd name="T69" fmla="*/ 2911 h 3075"/>
                    <a:gd name="T70" fmla="*/ 743 w 867"/>
                    <a:gd name="T71" fmla="*/ 2446 h 3075"/>
                    <a:gd name="T72" fmla="*/ 526 w 867"/>
                    <a:gd name="T73" fmla="*/ 2523 h 3075"/>
                    <a:gd name="T74" fmla="*/ 627 w 867"/>
                    <a:gd name="T75" fmla="*/ 3042 h 3075"/>
                    <a:gd name="T76" fmla="*/ 592 w 867"/>
                    <a:gd name="T77" fmla="*/ 3075 h 3075"/>
                    <a:gd name="T78" fmla="*/ 91 w 867"/>
                    <a:gd name="T79" fmla="*/ 476 h 3075"/>
                    <a:gd name="T80" fmla="*/ 81 w 867"/>
                    <a:gd name="T81" fmla="*/ 420 h 3075"/>
                    <a:gd name="T82" fmla="*/ 81 w 867"/>
                    <a:gd name="T83" fmla="*/ 420 h 3075"/>
                    <a:gd name="T84" fmla="*/ 0 w 867"/>
                    <a:gd name="T85" fmla="*/ 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67" h="3075">
                      <a:moveTo>
                        <a:pt x="653" y="2005"/>
                      </a:moveTo>
                      <a:lnTo>
                        <a:pt x="428" y="2014"/>
                      </a:lnTo>
                      <a:lnTo>
                        <a:pt x="516" y="2465"/>
                      </a:lnTo>
                      <a:lnTo>
                        <a:pt x="733" y="2398"/>
                      </a:lnTo>
                      <a:lnTo>
                        <a:pt x="653" y="2005"/>
                      </a:lnTo>
                      <a:close/>
                      <a:moveTo>
                        <a:pt x="328" y="1506"/>
                      </a:moveTo>
                      <a:lnTo>
                        <a:pt x="416" y="1958"/>
                      </a:lnTo>
                      <a:lnTo>
                        <a:pt x="642" y="1958"/>
                      </a:lnTo>
                      <a:lnTo>
                        <a:pt x="557" y="1544"/>
                      </a:lnTo>
                      <a:lnTo>
                        <a:pt x="328" y="1506"/>
                      </a:lnTo>
                      <a:close/>
                      <a:moveTo>
                        <a:pt x="230" y="1004"/>
                      </a:moveTo>
                      <a:lnTo>
                        <a:pt x="318" y="1449"/>
                      </a:lnTo>
                      <a:lnTo>
                        <a:pt x="548" y="1495"/>
                      </a:lnTo>
                      <a:lnTo>
                        <a:pt x="464" y="1086"/>
                      </a:lnTo>
                      <a:lnTo>
                        <a:pt x="230" y="1004"/>
                      </a:lnTo>
                      <a:close/>
                      <a:moveTo>
                        <a:pt x="131" y="495"/>
                      </a:moveTo>
                      <a:lnTo>
                        <a:pt x="219" y="948"/>
                      </a:lnTo>
                      <a:lnTo>
                        <a:pt x="453" y="1038"/>
                      </a:lnTo>
                      <a:lnTo>
                        <a:pt x="364" y="603"/>
                      </a:lnTo>
                      <a:lnTo>
                        <a:pt x="131" y="495"/>
                      </a:lnTo>
                      <a:close/>
                      <a:moveTo>
                        <a:pt x="0" y="0"/>
                      </a:moveTo>
                      <a:lnTo>
                        <a:pt x="39" y="21"/>
                      </a:lnTo>
                      <a:lnTo>
                        <a:pt x="120" y="439"/>
                      </a:lnTo>
                      <a:lnTo>
                        <a:pt x="355" y="555"/>
                      </a:lnTo>
                      <a:lnTo>
                        <a:pt x="279" y="188"/>
                      </a:lnTo>
                      <a:lnTo>
                        <a:pt x="315" y="205"/>
                      </a:lnTo>
                      <a:lnTo>
                        <a:pt x="389" y="571"/>
                      </a:lnTo>
                      <a:lnTo>
                        <a:pt x="389" y="571"/>
                      </a:lnTo>
                      <a:lnTo>
                        <a:pt x="398" y="611"/>
                      </a:lnTo>
                      <a:lnTo>
                        <a:pt x="581" y="1503"/>
                      </a:lnTo>
                      <a:lnTo>
                        <a:pt x="583" y="1503"/>
                      </a:lnTo>
                      <a:lnTo>
                        <a:pt x="592" y="1550"/>
                      </a:lnTo>
                      <a:lnTo>
                        <a:pt x="592" y="1550"/>
                      </a:lnTo>
                      <a:lnTo>
                        <a:pt x="867" y="2889"/>
                      </a:lnTo>
                      <a:lnTo>
                        <a:pt x="839" y="2911"/>
                      </a:lnTo>
                      <a:lnTo>
                        <a:pt x="743" y="2446"/>
                      </a:lnTo>
                      <a:lnTo>
                        <a:pt x="526" y="2523"/>
                      </a:lnTo>
                      <a:lnTo>
                        <a:pt x="627" y="3042"/>
                      </a:lnTo>
                      <a:lnTo>
                        <a:pt x="592" y="3075"/>
                      </a:lnTo>
                      <a:lnTo>
                        <a:pt x="91" y="476"/>
                      </a:lnTo>
                      <a:lnTo>
                        <a:pt x="81" y="420"/>
                      </a:lnTo>
                      <a:lnTo>
                        <a:pt x="81" y="4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id="{CA6A84C0-08A1-7C08-7042-943CDE35D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54006" y="1840664"/>
                  <a:ext cx="369888" cy="182563"/>
                </a:xfrm>
                <a:custGeom>
                  <a:avLst/>
                  <a:gdLst>
                    <a:gd name="T0" fmla="*/ 0 w 233"/>
                    <a:gd name="T1" fmla="*/ 0 h 115"/>
                    <a:gd name="T2" fmla="*/ 233 w 233"/>
                    <a:gd name="T3" fmla="*/ 108 h 115"/>
                    <a:gd name="T4" fmla="*/ 161 w 233"/>
                    <a:gd name="T5" fmla="*/ 115 h 115"/>
                    <a:gd name="T6" fmla="*/ 9 w 233"/>
                    <a:gd name="T7" fmla="*/ 47 h 115"/>
                    <a:gd name="T8" fmla="*/ 0 w 233"/>
                    <a:gd name="T9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115">
                      <a:moveTo>
                        <a:pt x="0" y="0"/>
                      </a:moveTo>
                      <a:lnTo>
                        <a:pt x="233" y="108"/>
                      </a:lnTo>
                      <a:lnTo>
                        <a:pt x="161" y="115"/>
                      </a:lnTo>
                      <a:lnTo>
                        <a:pt x="9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id="{13CA7FA7-A43E-480B-FECE-444751124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6175" y="2403062"/>
                  <a:ext cx="371475" cy="149225"/>
                </a:xfrm>
                <a:custGeom>
                  <a:avLst/>
                  <a:gdLst>
                    <a:gd name="T0" fmla="*/ 0 w 234"/>
                    <a:gd name="T1" fmla="*/ 0 h 94"/>
                    <a:gd name="T2" fmla="*/ 234 w 234"/>
                    <a:gd name="T3" fmla="*/ 82 h 94"/>
                    <a:gd name="T4" fmla="*/ 158 w 234"/>
                    <a:gd name="T5" fmla="*/ 94 h 94"/>
                    <a:gd name="T6" fmla="*/ 10 w 234"/>
                    <a:gd name="T7" fmla="*/ 46 h 94"/>
                    <a:gd name="T8" fmla="*/ 0 w 234"/>
                    <a:gd name="T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4" h="94">
                      <a:moveTo>
                        <a:pt x="0" y="0"/>
                      </a:moveTo>
                      <a:lnTo>
                        <a:pt x="234" y="82"/>
                      </a:lnTo>
                      <a:lnTo>
                        <a:pt x="158" y="94"/>
                      </a:lnTo>
                      <a:lnTo>
                        <a:pt x="10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id="{72E67E09-3519-62E2-1F15-2B5EE453A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0638" y="3030539"/>
                  <a:ext cx="368300" cy="69850"/>
                </a:xfrm>
                <a:custGeom>
                  <a:avLst/>
                  <a:gdLst>
                    <a:gd name="T0" fmla="*/ 0 w 232"/>
                    <a:gd name="T1" fmla="*/ 0 h 44"/>
                    <a:gd name="T2" fmla="*/ 232 w 232"/>
                    <a:gd name="T3" fmla="*/ 38 h 44"/>
                    <a:gd name="T4" fmla="*/ 144 w 232"/>
                    <a:gd name="T5" fmla="*/ 44 h 44"/>
                    <a:gd name="T6" fmla="*/ 4 w 232"/>
                    <a:gd name="T7" fmla="*/ 22 h 44"/>
                    <a:gd name="T8" fmla="*/ 0 w 232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2" h="44">
                      <a:moveTo>
                        <a:pt x="0" y="0"/>
                      </a:moveTo>
                      <a:lnTo>
                        <a:pt x="232" y="38"/>
                      </a:lnTo>
                      <a:lnTo>
                        <a:pt x="144" y="44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id="{F216C505-8303-2155-1DA8-5C749C19C7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79489" y="3656805"/>
                  <a:ext cx="357188" cy="26988"/>
                </a:xfrm>
                <a:custGeom>
                  <a:avLst/>
                  <a:gdLst>
                    <a:gd name="T0" fmla="*/ 225 w 225"/>
                    <a:gd name="T1" fmla="*/ 0 h 17"/>
                    <a:gd name="T2" fmla="*/ 138 w 225"/>
                    <a:gd name="T3" fmla="*/ 12 h 17"/>
                    <a:gd name="T4" fmla="*/ 1 w 225"/>
                    <a:gd name="T5" fmla="*/ 17 h 17"/>
                    <a:gd name="T6" fmla="*/ 0 w 225"/>
                    <a:gd name="T7" fmla="*/ 9 h 17"/>
                    <a:gd name="T8" fmla="*/ 225 w 225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5" h="17">
                      <a:moveTo>
                        <a:pt x="225" y="0"/>
                      </a:moveTo>
                      <a:lnTo>
                        <a:pt x="138" y="12"/>
                      </a:lnTo>
                      <a:lnTo>
                        <a:pt x="1" y="17"/>
                      </a:lnTo>
                      <a:lnTo>
                        <a:pt x="0" y="9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id="{666F8B5E-C1C8-4135-E77B-AA13605F5A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1313" y="4152901"/>
                  <a:ext cx="352425" cy="106363"/>
                </a:xfrm>
                <a:custGeom>
                  <a:avLst/>
                  <a:gdLst>
                    <a:gd name="T0" fmla="*/ 222 w 222"/>
                    <a:gd name="T1" fmla="*/ 0 h 67"/>
                    <a:gd name="T2" fmla="*/ 5 w 222"/>
                    <a:gd name="T3" fmla="*/ 67 h 67"/>
                    <a:gd name="T4" fmla="*/ 0 w 222"/>
                    <a:gd name="T5" fmla="*/ 48 h 67"/>
                    <a:gd name="T6" fmla="*/ 131 w 222"/>
                    <a:gd name="T7" fmla="*/ 9 h 67"/>
                    <a:gd name="T8" fmla="*/ 222 w 222"/>
                    <a:gd name="T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2" h="67">
                      <a:moveTo>
                        <a:pt x="222" y="0"/>
                      </a:moveTo>
                      <a:lnTo>
                        <a:pt x="5" y="67"/>
                      </a:lnTo>
                      <a:lnTo>
                        <a:pt x="0" y="48"/>
                      </a:lnTo>
                      <a:lnTo>
                        <a:pt x="131" y="9"/>
                      </a:lnTo>
                      <a:lnTo>
                        <a:pt x="222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Book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26A29894-0873-53AD-C07C-ED4D0D2607E7}"/>
                </a:ext>
              </a:extLst>
            </p:cNvPr>
            <p:cNvSpPr txBox="1"/>
            <p:nvPr/>
          </p:nvSpPr>
          <p:spPr>
            <a:xfrm>
              <a:off x="1252855" y="4284260"/>
              <a:ext cx="34401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Información confiable y oportuna.</a:t>
              </a: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4C6127D1-1674-61F3-BC30-781103125138}"/>
                </a:ext>
              </a:extLst>
            </p:cNvPr>
            <p:cNvSpPr txBox="1"/>
            <p:nvPr/>
          </p:nvSpPr>
          <p:spPr>
            <a:xfrm>
              <a:off x="1250072" y="5219836"/>
              <a:ext cx="35205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Una cultura preventiva y </a:t>
              </a:r>
              <a:r>
                <a:rPr kumimoji="0" lang="es-E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detectiva</a:t>
              </a: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grpSp>
          <p:nvGrpSpPr>
            <p:cNvPr id="65" name="Google Shape;793;p47">
              <a:extLst>
                <a:ext uri="{FF2B5EF4-FFF2-40B4-BE49-F238E27FC236}">
                  <a16:creationId xmlns:a16="http://schemas.microsoft.com/office/drawing/2014/main" id="{D21F0AA8-888F-564B-5A0E-35ABB3C8CA52}"/>
                </a:ext>
              </a:extLst>
            </p:cNvPr>
            <p:cNvGrpSpPr/>
            <p:nvPr/>
          </p:nvGrpSpPr>
          <p:grpSpPr>
            <a:xfrm>
              <a:off x="5377136" y="5217571"/>
              <a:ext cx="215437" cy="351204"/>
              <a:chOff x="6730350" y="2315900"/>
              <a:chExt cx="257700" cy="420100"/>
            </a:xfrm>
            <a:pattFill prst="pct5">
              <a:fgClr>
                <a:schemeClr val="tx1"/>
              </a:fgClr>
              <a:bgClr>
                <a:schemeClr val="bg1"/>
              </a:bgClr>
            </a:pattFill>
          </p:grpSpPr>
          <p:sp>
            <p:nvSpPr>
              <p:cNvPr id="66" name="Google Shape;794;p47">
                <a:extLst>
                  <a:ext uri="{FF2B5EF4-FFF2-40B4-BE49-F238E27FC236}">
                    <a16:creationId xmlns:a16="http://schemas.microsoft.com/office/drawing/2014/main" id="{36C20F9D-427C-8BAB-A04F-3D42D8102125}"/>
                  </a:ext>
                </a:extLst>
              </p:cNvPr>
              <p:cNvSpPr/>
              <p:nvPr/>
            </p:nvSpPr>
            <p:spPr>
              <a:xfrm>
                <a:off x="6807900" y="2671250"/>
                <a:ext cx="10260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905" extrusionOk="0">
                    <a:moveTo>
                      <a:pt x="1" y="1"/>
                    </a:moveTo>
                    <a:lnTo>
                      <a:pt x="1" y="905"/>
                    </a:lnTo>
                    <a:lnTo>
                      <a:pt x="4104" y="905"/>
                    </a:lnTo>
                    <a:lnTo>
                      <a:pt x="410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67" name="Google Shape;795;p47">
                <a:extLst>
                  <a:ext uri="{FF2B5EF4-FFF2-40B4-BE49-F238E27FC236}">
                    <a16:creationId xmlns:a16="http://schemas.microsoft.com/office/drawing/2014/main" id="{5679B4D6-AFD3-087D-9E05-59628EDFC29B}"/>
                  </a:ext>
                </a:extLst>
              </p:cNvPr>
              <p:cNvSpPr/>
              <p:nvPr/>
            </p:nvSpPr>
            <p:spPr>
              <a:xfrm>
                <a:off x="6807900" y="2636450"/>
                <a:ext cx="10260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905" extrusionOk="0">
                    <a:moveTo>
                      <a:pt x="1" y="1"/>
                    </a:moveTo>
                    <a:lnTo>
                      <a:pt x="1" y="905"/>
                    </a:lnTo>
                    <a:lnTo>
                      <a:pt x="4104" y="905"/>
                    </a:lnTo>
                    <a:lnTo>
                      <a:pt x="410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68" name="Google Shape;796;p47">
                <a:extLst>
                  <a:ext uri="{FF2B5EF4-FFF2-40B4-BE49-F238E27FC236}">
                    <a16:creationId xmlns:a16="http://schemas.microsoft.com/office/drawing/2014/main" id="{ADCA4B7A-C6BB-F2B1-0006-FEC02840E113}"/>
                  </a:ext>
                </a:extLst>
              </p:cNvPr>
              <p:cNvSpPr/>
              <p:nvPr/>
            </p:nvSpPr>
            <p:spPr>
              <a:xfrm>
                <a:off x="6807900" y="2706075"/>
                <a:ext cx="102600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1197" extrusionOk="0">
                    <a:moveTo>
                      <a:pt x="1" y="0"/>
                    </a:moveTo>
                    <a:lnTo>
                      <a:pt x="1" y="171"/>
                    </a:lnTo>
                    <a:lnTo>
                      <a:pt x="25" y="318"/>
                    </a:lnTo>
                    <a:lnTo>
                      <a:pt x="98" y="464"/>
                    </a:lnTo>
                    <a:lnTo>
                      <a:pt x="196" y="586"/>
                    </a:lnTo>
                    <a:lnTo>
                      <a:pt x="343" y="660"/>
                    </a:lnTo>
                    <a:lnTo>
                      <a:pt x="1881" y="1172"/>
                    </a:lnTo>
                    <a:lnTo>
                      <a:pt x="2052" y="1197"/>
                    </a:lnTo>
                    <a:lnTo>
                      <a:pt x="2223" y="1172"/>
                    </a:lnTo>
                    <a:lnTo>
                      <a:pt x="3762" y="660"/>
                    </a:lnTo>
                    <a:lnTo>
                      <a:pt x="3908" y="586"/>
                    </a:lnTo>
                    <a:lnTo>
                      <a:pt x="4006" y="464"/>
                    </a:lnTo>
                    <a:lnTo>
                      <a:pt x="4079" y="318"/>
                    </a:lnTo>
                    <a:lnTo>
                      <a:pt x="4104" y="171"/>
                    </a:lnTo>
                    <a:lnTo>
                      <a:pt x="41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69" name="Google Shape;797;p47">
                <a:extLst>
                  <a:ext uri="{FF2B5EF4-FFF2-40B4-BE49-F238E27FC236}">
                    <a16:creationId xmlns:a16="http://schemas.microsoft.com/office/drawing/2014/main" id="{3CE74A72-2985-20BE-0BBE-2B51E2B98FC1}"/>
                  </a:ext>
                </a:extLst>
              </p:cNvPr>
              <p:cNvSpPr/>
              <p:nvPr/>
            </p:nvSpPr>
            <p:spPr>
              <a:xfrm>
                <a:off x="6811575" y="2463675"/>
                <a:ext cx="95275" cy="16060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6424" extrusionOk="0">
                    <a:moveTo>
                      <a:pt x="1905" y="0"/>
                    </a:moveTo>
                    <a:lnTo>
                      <a:pt x="928" y="831"/>
                    </a:lnTo>
                    <a:lnTo>
                      <a:pt x="855" y="879"/>
                    </a:lnTo>
                    <a:lnTo>
                      <a:pt x="782" y="904"/>
                    </a:lnTo>
                    <a:lnTo>
                      <a:pt x="684" y="879"/>
                    </a:lnTo>
                    <a:lnTo>
                      <a:pt x="611" y="831"/>
                    </a:lnTo>
                    <a:lnTo>
                      <a:pt x="0" y="318"/>
                    </a:lnTo>
                    <a:lnTo>
                      <a:pt x="1319" y="6423"/>
                    </a:lnTo>
                    <a:lnTo>
                      <a:pt x="2491" y="6423"/>
                    </a:lnTo>
                    <a:lnTo>
                      <a:pt x="3810" y="318"/>
                    </a:lnTo>
                    <a:lnTo>
                      <a:pt x="3200" y="831"/>
                    </a:lnTo>
                    <a:lnTo>
                      <a:pt x="3126" y="879"/>
                    </a:lnTo>
                    <a:lnTo>
                      <a:pt x="3029" y="904"/>
                    </a:lnTo>
                    <a:lnTo>
                      <a:pt x="2955" y="879"/>
                    </a:lnTo>
                    <a:lnTo>
                      <a:pt x="2882" y="831"/>
                    </a:lnTo>
                    <a:lnTo>
                      <a:pt x="190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70" name="Google Shape;798;p47">
                <a:extLst>
                  <a:ext uri="{FF2B5EF4-FFF2-40B4-BE49-F238E27FC236}">
                    <a16:creationId xmlns:a16="http://schemas.microsoft.com/office/drawing/2014/main" id="{373784A1-064A-CB59-10CC-7D64622AE1FB}"/>
                  </a:ext>
                </a:extLst>
              </p:cNvPr>
              <p:cNvSpPr/>
              <p:nvPr/>
            </p:nvSpPr>
            <p:spPr>
              <a:xfrm>
                <a:off x="6730350" y="2315900"/>
                <a:ext cx="257700" cy="30837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2335" extrusionOk="0">
                    <a:moveTo>
                      <a:pt x="5154" y="1"/>
                    </a:moveTo>
                    <a:lnTo>
                      <a:pt x="4617" y="25"/>
                    </a:lnTo>
                    <a:lnTo>
                      <a:pt x="4128" y="98"/>
                    </a:lnTo>
                    <a:lnTo>
                      <a:pt x="3615" y="245"/>
                    </a:lnTo>
                    <a:lnTo>
                      <a:pt x="3151" y="416"/>
                    </a:lnTo>
                    <a:lnTo>
                      <a:pt x="2712" y="636"/>
                    </a:lnTo>
                    <a:lnTo>
                      <a:pt x="2272" y="880"/>
                    </a:lnTo>
                    <a:lnTo>
                      <a:pt x="1881" y="1173"/>
                    </a:lnTo>
                    <a:lnTo>
                      <a:pt x="1515" y="1515"/>
                    </a:lnTo>
                    <a:lnTo>
                      <a:pt x="1198" y="1881"/>
                    </a:lnTo>
                    <a:lnTo>
                      <a:pt x="880" y="2272"/>
                    </a:lnTo>
                    <a:lnTo>
                      <a:pt x="636" y="2687"/>
                    </a:lnTo>
                    <a:lnTo>
                      <a:pt x="416" y="3151"/>
                    </a:lnTo>
                    <a:lnTo>
                      <a:pt x="245" y="3615"/>
                    </a:lnTo>
                    <a:lnTo>
                      <a:pt x="123" y="4104"/>
                    </a:lnTo>
                    <a:lnTo>
                      <a:pt x="50" y="4617"/>
                    </a:lnTo>
                    <a:lnTo>
                      <a:pt x="1" y="5154"/>
                    </a:lnTo>
                    <a:lnTo>
                      <a:pt x="25" y="5423"/>
                    </a:lnTo>
                    <a:lnTo>
                      <a:pt x="50" y="5691"/>
                    </a:lnTo>
                    <a:lnTo>
                      <a:pt x="123" y="6204"/>
                    </a:lnTo>
                    <a:lnTo>
                      <a:pt x="245" y="6693"/>
                    </a:lnTo>
                    <a:lnTo>
                      <a:pt x="416" y="7132"/>
                    </a:lnTo>
                    <a:lnTo>
                      <a:pt x="636" y="7572"/>
                    </a:lnTo>
                    <a:lnTo>
                      <a:pt x="856" y="7963"/>
                    </a:lnTo>
                    <a:lnTo>
                      <a:pt x="1100" y="8353"/>
                    </a:lnTo>
                    <a:lnTo>
                      <a:pt x="1369" y="8744"/>
                    </a:lnTo>
                    <a:lnTo>
                      <a:pt x="1906" y="9526"/>
                    </a:lnTo>
                    <a:lnTo>
                      <a:pt x="2150" y="9941"/>
                    </a:lnTo>
                    <a:lnTo>
                      <a:pt x="2394" y="10356"/>
                    </a:lnTo>
                    <a:lnTo>
                      <a:pt x="2614" y="10796"/>
                    </a:lnTo>
                    <a:lnTo>
                      <a:pt x="2810" y="11284"/>
                    </a:lnTo>
                    <a:lnTo>
                      <a:pt x="2980" y="11797"/>
                    </a:lnTo>
                    <a:lnTo>
                      <a:pt x="3103" y="12334"/>
                    </a:lnTo>
                    <a:lnTo>
                      <a:pt x="4079" y="12334"/>
                    </a:lnTo>
                    <a:lnTo>
                      <a:pt x="3249" y="8500"/>
                    </a:lnTo>
                    <a:lnTo>
                      <a:pt x="2663" y="5642"/>
                    </a:lnTo>
                    <a:lnTo>
                      <a:pt x="2663" y="5520"/>
                    </a:lnTo>
                    <a:lnTo>
                      <a:pt x="2712" y="5423"/>
                    </a:lnTo>
                    <a:lnTo>
                      <a:pt x="2785" y="5374"/>
                    </a:lnTo>
                    <a:lnTo>
                      <a:pt x="2883" y="5349"/>
                    </a:lnTo>
                    <a:lnTo>
                      <a:pt x="2956" y="5349"/>
                    </a:lnTo>
                    <a:lnTo>
                      <a:pt x="3054" y="5398"/>
                    </a:lnTo>
                    <a:lnTo>
                      <a:pt x="4031" y="6253"/>
                    </a:lnTo>
                    <a:lnTo>
                      <a:pt x="4983" y="5398"/>
                    </a:lnTo>
                    <a:lnTo>
                      <a:pt x="5081" y="5349"/>
                    </a:lnTo>
                    <a:lnTo>
                      <a:pt x="5227" y="5349"/>
                    </a:lnTo>
                    <a:lnTo>
                      <a:pt x="5325" y="5398"/>
                    </a:lnTo>
                    <a:lnTo>
                      <a:pt x="6278" y="6253"/>
                    </a:lnTo>
                    <a:lnTo>
                      <a:pt x="7254" y="5398"/>
                    </a:lnTo>
                    <a:lnTo>
                      <a:pt x="7352" y="5349"/>
                    </a:lnTo>
                    <a:lnTo>
                      <a:pt x="7425" y="5349"/>
                    </a:lnTo>
                    <a:lnTo>
                      <a:pt x="7523" y="5374"/>
                    </a:lnTo>
                    <a:lnTo>
                      <a:pt x="7596" y="5423"/>
                    </a:lnTo>
                    <a:lnTo>
                      <a:pt x="7645" y="5520"/>
                    </a:lnTo>
                    <a:lnTo>
                      <a:pt x="7645" y="5642"/>
                    </a:lnTo>
                    <a:lnTo>
                      <a:pt x="7059" y="8500"/>
                    </a:lnTo>
                    <a:lnTo>
                      <a:pt x="6229" y="12334"/>
                    </a:lnTo>
                    <a:lnTo>
                      <a:pt x="7206" y="12334"/>
                    </a:lnTo>
                    <a:lnTo>
                      <a:pt x="7328" y="11797"/>
                    </a:lnTo>
                    <a:lnTo>
                      <a:pt x="7499" y="11284"/>
                    </a:lnTo>
                    <a:lnTo>
                      <a:pt x="7694" y="10796"/>
                    </a:lnTo>
                    <a:lnTo>
                      <a:pt x="7914" y="10356"/>
                    </a:lnTo>
                    <a:lnTo>
                      <a:pt x="8158" y="9941"/>
                    </a:lnTo>
                    <a:lnTo>
                      <a:pt x="8402" y="9526"/>
                    </a:lnTo>
                    <a:lnTo>
                      <a:pt x="8940" y="8744"/>
                    </a:lnTo>
                    <a:lnTo>
                      <a:pt x="9208" y="8353"/>
                    </a:lnTo>
                    <a:lnTo>
                      <a:pt x="9453" y="7963"/>
                    </a:lnTo>
                    <a:lnTo>
                      <a:pt x="9672" y="7572"/>
                    </a:lnTo>
                    <a:lnTo>
                      <a:pt x="9892" y="7132"/>
                    </a:lnTo>
                    <a:lnTo>
                      <a:pt x="10063" y="6693"/>
                    </a:lnTo>
                    <a:lnTo>
                      <a:pt x="10185" y="6204"/>
                    </a:lnTo>
                    <a:lnTo>
                      <a:pt x="10259" y="5691"/>
                    </a:lnTo>
                    <a:lnTo>
                      <a:pt x="10283" y="5423"/>
                    </a:lnTo>
                    <a:lnTo>
                      <a:pt x="10307" y="5154"/>
                    </a:lnTo>
                    <a:lnTo>
                      <a:pt x="10259" y="4617"/>
                    </a:lnTo>
                    <a:lnTo>
                      <a:pt x="10185" y="4104"/>
                    </a:lnTo>
                    <a:lnTo>
                      <a:pt x="10063" y="3615"/>
                    </a:lnTo>
                    <a:lnTo>
                      <a:pt x="9892" y="3151"/>
                    </a:lnTo>
                    <a:lnTo>
                      <a:pt x="9672" y="2687"/>
                    </a:lnTo>
                    <a:lnTo>
                      <a:pt x="9428" y="2272"/>
                    </a:lnTo>
                    <a:lnTo>
                      <a:pt x="9111" y="1881"/>
                    </a:lnTo>
                    <a:lnTo>
                      <a:pt x="8793" y="1515"/>
                    </a:lnTo>
                    <a:lnTo>
                      <a:pt x="8427" y="1173"/>
                    </a:lnTo>
                    <a:lnTo>
                      <a:pt x="8036" y="880"/>
                    </a:lnTo>
                    <a:lnTo>
                      <a:pt x="7596" y="636"/>
                    </a:lnTo>
                    <a:lnTo>
                      <a:pt x="7157" y="416"/>
                    </a:lnTo>
                    <a:lnTo>
                      <a:pt x="6693" y="245"/>
                    </a:lnTo>
                    <a:lnTo>
                      <a:pt x="6180" y="98"/>
                    </a:lnTo>
                    <a:lnTo>
                      <a:pt x="5691" y="25"/>
                    </a:lnTo>
                    <a:lnTo>
                      <a:pt x="515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oogle Shape;657;p47">
              <a:extLst>
                <a:ext uri="{FF2B5EF4-FFF2-40B4-BE49-F238E27FC236}">
                  <a16:creationId xmlns:a16="http://schemas.microsoft.com/office/drawing/2014/main" id="{31EE3CEA-DD67-8BED-F647-183A948E4C65}"/>
                </a:ext>
              </a:extLst>
            </p:cNvPr>
            <p:cNvGrpSpPr/>
            <p:nvPr/>
          </p:nvGrpSpPr>
          <p:grpSpPr>
            <a:xfrm>
              <a:off x="5278239" y="4249434"/>
              <a:ext cx="347107" cy="438984"/>
              <a:chOff x="584925" y="238125"/>
              <a:chExt cx="415200" cy="525100"/>
            </a:xfrm>
            <a:solidFill>
              <a:schemeClr val="bg1"/>
            </a:solidFill>
          </p:grpSpPr>
          <p:sp>
            <p:nvSpPr>
              <p:cNvPr id="72" name="Google Shape;658;p47">
                <a:extLst>
                  <a:ext uri="{FF2B5EF4-FFF2-40B4-BE49-F238E27FC236}">
                    <a16:creationId xmlns:a16="http://schemas.microsoft.com/office/drawing/2014/main" id="{C1EEF6F2-5FFF-59E9-FBD9-D9EE35856DC6}"/>
                  </a:ext>
                </a:extLst>
              </p:cNvPr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73" name="Google Shape;659;p47">
                <a:extLst>
                  <a:ext uri="{FF2B5EF4-FFF2-40B4-BE49-F238E27FC236}">
                    <a16:creationId xmlns:a16="http://schemas.microsoft.com/office/drawing/2014/main" id="{C00447ED-7644-6D50-5622-169E623555C8}"/>
                  </a:ext>
                </a:extLst>
              </p:cNvPr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74" name="Google Shape;660;p47">
                <a:extLst>
                  <a:ext uri="{FF2B5EF4-FFF2-40B4-BE49-F238E27FC236}">
                    <a16:creationId xmlns:a16="http://schemas.microsoft.com/office/drawing/2014/main" id="{325B9B40-9D62-A034-0732-F2771CD31658}"/>
                  </a:ext>
                </a:extLst>
              </p:cNvPr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75" name="Google Shape;661;p47">
                <a:extLst>
                  <a:ext uri="{FF2B5EF4-FFF2-40B4-BE49-F238E27FC236}">
                    <a16:creationId xmlns:a16="http://schemas.microsoft.com/office/drawing/2014/main" id="{08B1452D-F113-C153-C205-29919D327693}"/>
                  </a:ext>
                </a:extLst>
              </p:cNvPr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76" name="Google Shape;662;p47">
                <a:extLst>
                  <a:ext uri="{FF2B5EF4-FFF2-40B4-BE49-F238E27FC236}">
                    <a16:creationId xmlns:a16="http://schemas.microsoft.com/office/drawing/2014/main" id="{20FED2B2-B24C-1D83-6CBA-6D9F669FD424}"/>
                  </a:ext>
                </a:extLst>
              </p:cNvPr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77" name="Google Shape;663;p47">
                <a:extLst>
                  <a:ext uri="{FF2B5EF4-FFF2-40B4-BE49-F238E27FC236}">
                    <a16:creationId xmlns:a16="http://schemas.microsoft.com/office/drawing/2014/main" id="{F793753A-10B2-5BB0-A851-8F59F4CDB7D5}"/>
                  </a:ext>
                </a:extLst>
              </p:cNvPr>
              <p:cNvSpPr/>
              <p:nvPr/>
            </p:nvSpPr>
            <p:spPr>
              <a:xfrm>
                <a:off x="584925" y="26132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78717119-B445-1896-3702-95C82BBCA8E3}"/>
                </a:ext>
              </a:extLst>
            </p:cNvPr>
            <p:cNvSpPr txBox="1"/>
            <p:nvPr/>
          </p:nvSpPr>
          <p:spPr>
            <a:xfrm>
              <a:off x="1249920" y="3443118"/>
              <a:ext cx="35205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Procesos eficientes y eficaces.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818B3DD4-796E-9DD6-2892-6BD9764A8D1F}"/>
                </a:ext>
              </a:extLst>
            </p:cNvPr>
            <p:cNvSpPr txBox="1"/>
            <p:nvPr/>
          </p:nvSpPr>
          <p:spPr>
            <a:xfrm>
              <a:off x="1297995" y="2547497"/>
              <a:ext cx="35205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Cumplir las leyes y regulaciones.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grpSp>
          <p:nvGrpSpPr>
            <p:cNvPr id="80" name="Google Shape;993;p48">
              <a:extLst>
                <a:ext uri="{FF2B5EF4-FFF2-40B4-BE49-F238E27FC236}">
                  <a16:creationId xmlns:a16="http://schemas.microsoft.com/office/drawing/2014/main" id="{B81C60DB-F1E1-A154-6AC7-3F3DE64223AF}"/>
                </a:ext>
              </a:extLst>
            </p:cNvPr>
            <p:cNvGrpSpPr/>
            <p:nvPr/>
          </p:nvGrpSpPr>
          <p:grpSpPr>
            <a:xfrm>
              <a:off x="5246071" y="3334659"/>
              <a:ext cx="363151" cy="428675"/>
              <a:chOff x="9878272" y="2682320"/>
              <a:chExt cx="720199" cy="719767"/>
            </a:xfrm>
            <a:solidFill>
              <a:schemeClr val="bg1"/>
            </a:solidFill>
          </p:grpSpPr>
          <p:sp>
            <p:nvSpPr>
              <p:cNvPr id="81" name="Google Shape;994;p48">
                <a:extLst>
                  <a:ext uri="{FF2B5EF4-FFF2-40B4-BE49-F238E27FC236}">
                    <a16:creationId xmlns:a16="http://schemas.microsoft.com/office/drawing/2014/main" id="{EB9D22DE-4EF5-2C28-9FD3-06CDA564B311}"/>
                  </a:ext>
                </a:extLst>
              </p:cNvPr>
              <p:cNvSpPr/>
              <p:nvPr/>
            </p:nvSpPr>
            <p:spPr>
              <a:xfrm>
                <a:off x="10056560" y="2963533"/>
                <a:ext cx="541911" cy="43855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697" extrusionOk="0">
                    <a:moveTo>
                      <a:pt x="849" y="6"/>
                    </a:moveTo>
                    <a:cubicBezTo>
                      <a:pt x="847" y="0"/>
                      <a:pt x="839" y="0"/>
                      <a:pt x="837" y="5"/>
                    </a:cubicBezTo>
                    <a:cubicBezTo>
                      <a:pt x="830" y="26"/>
                      <a:pt x="820" y="51"/>
                      <a:pt x="806" y="78"/>
                    </a:cubicBezTo>
                    <a:cubicBezTo>
                      <a:pt x="770" y="150"/>
                      <a:pt x="700" y="250"/>
                      <a:pt x="575" y="321"/>
                    </a:cubicBezTo>
                    <a:cubicBezTo>
                      <a:pt x="513" y="356"/>
                      <a:pt x="448" y="374"/>
                      <a:pt x="380" y="374"/>
                    </a:cubicBezTo>
                    <a:cubicBezTo>
                      <a:pt x="262" y="374"/>
                      <a:pt x="180" y="321"/>
                      <a:pt x="176" y="319"/>
                    </a:cubicBezTo>
                    <a:cubicBezTo>
                      <a:pt x="176" y="319"/>
                      <a:pt x="176" y="319"/>
                      <a:pt x="176" y="319"/>
                    </a:cubicBezTo>
                    <a:cubicBezTo>
                      <a:pt x="108" y="279"/>
                      <a:pt x="65" y="205"/>
                      <a:pt x="65" y="125"/>
                    </a:cubicBezTo>
                    <a:cubicBezTo>
                      <a:pt x="65" y="112"/>
                      <a:pt x="66" y="99"/>
                      <a:pt x="69" y="86"/>
                    </a:cubicBezTo>
                    <a:cubicBezTo>
                      <a:pt x="70" y="79"/>
                      <a:pt x="61" y="76"/>
                      <a:pt x="57" y="81"/>
                    </a:cubicBezTo>
                    <a:cubicBezTo>
                      <a:pt x="21" y="139"/>
                      <a:pt x="3" y="203"/>
                      <a:pt x="2" y="275"/>
                    </a:cubicBezTo>
                    <a:cubicBezTo>
                      <a:pt x="0" y="517"/>
                      <a:pt x="156" y="664"/>
                      <a:pt x="182" y="686"/>
                    </a:cubicBezTo>
                    <a:cubicBezTo>
                      <a:pt x="182" y="687"/>
                      <a:pt x="183" y="687"/>
                      <a:pt x="185" y="688"/>
                    </a:cubicBezTo>
                    <a:cubicBezTo>
                      <a:pt x="219" y="694"/>
                      <a:pt x="254" y="697"/>
                      <a:pt x="289" y="697"/>
                    </a:cubicBezTo>
                    <a:cubicBezTo>
                      <a:pt x="604" y="697"/>
                      <a:pt x="861" y="441"/>
                      <a:pt x="861" y="125"/>
                    </a:cubicBezTo>
                    <a:cubicBezTo>
                      <a:pt x="861" y="85"/>
                      <a:pt x="857" y="45"/>
                      <a:pt x="84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995;p48">
                <a:extLst>
                  <a:ext uri="{FF2B5EF4-FFF2-40B4-BE49-F238E27FC236}">
                    <a16:creationId xmlns:a16="http://schemas.microsoft.com/office/drawing/2014/main" id="{11BECD53-5502-427D-29A4-1C6377F1EBE9}"/>
                  </a:ext>
                </a:extLst>
              </p:cNvPr>
              <p:cNvSpPr/>
              <p:nvPr/>
            </p:nvSpPr>
            <p:spPr>
              <a:xfrm>
                <a:off x="9878272" y="2791266"/>
                <a:ext cx="459066" cy="59440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945" extrusionOk="0">
                    <a:moveTo>
                      <a:pt x="717" y="228"/>
                    </a:moveTo>
                    <a:cubicBezTo>
                      <a:pt x="722" y="233"/>
                      <a:pt x="729" y="227"/>
                      <a:pt x="726" y="221"/>
                    </a:cubicBezTo>
                    <a:cubicBezTo>
                      <a:pt x="694" y="161"/>
                      <a:pt x="647" y="112"/>
                      <a:pt x="586" y="76"/>
                    </a:cubicBezTo>
                    <a:cubicBezTo>
                      <a:pt x="500" y="26"/>
                      <a:pt x="406" y="0"/>
                      <a:pt x="307" y="0"/>
                    </a:cubicBezTo>
                    <a:cubicBezTo>
                      <a:pt x="221" y="0"/>
                      <a:pt x="157" y="20"/>
                      <a:pt x="140" y="26"/>
                    </a:cubicBezTo>
                    <a:cubicBezTo>
                      <a:pt x="139" y="26"/>
                      <a:pt x="138" y="27"/>
                      <a:pt x="137" y="27"/>
                    </a:cubicBezTo>
                    <a:cubicBezTo>
                      <a:pt x="49" y="131"/>
                      <a:pt x="0" y="263"/>
                      <a:pt x="0" y="399"/>
                    </a:cubicBezTo>
                    <a:cubicBezTo>
                      <a:pt x="0" y="649"/>
                      <a:pt x="163" y="868"/>
                      <a:pt x="396" y="943"/>
                    </a:cubicBezTo>
                    <a:cubicBezTo>
                      <a:pt x="401" y="945"/>
                      <a:pt x="406" y="938"/>
                      <a:pt x="402" y="934"/>
                    </a:cubicBezTo>
                    <a:cubicBezTo>
                      <a:pt x="387" y="917"/>
                      <a:pt x="371" y="896"/>
                      <a:pt x="354" y="870"/>
                    </a:cubicBezTo>
                    <a:cubicBezTo>
                      <a:pt x="310" y="803"/>
                      <a:pt x="258" y="693"/>
                      <a:pt x="259" y="549"/>
                    </a:cubicBezTo>
                    <a:cubicBezTo>
                      <a:pt x="260" y="423"/>
                      <a:pt x="315" y="337"/>
                      <a:pt x="360" y="286"/>
                    </a:cubicBezTo>
                    <a:cubicBezTo>
                      <a:pt x="410" y="231"/>
                      <a:pt x="459" y="206"/>
                      <a:pt x="461" y="205"/>
                    </a:cubicBezTo>
                    <a:cubicBezTo>
                      <a:pt x="461" y="205"/>
                      <a:pt x="461" y="205"/>
                      <a:pt x="461" y="205"/>
                    </a:cubicBezTo>
                    <a:cubicBezTo>
                      <a:pt x="495" y="185"/>
                      <a:pt x="533" y="175"/>
                      <a:pt x="572" y="175"/>
                    </a:cubicBezTo>
                    <a:cubicBezTo>
                      <a:pt x="627" y="175"/>
                      <a:pt x="678" y="195"/>
                      <a:pt x="717" y="2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996;p48">
                <a:extLst>
                  <a:ext uri="{FF2B5EF4-FFF2-40B4-BE49-F238E27FC236}">
                    <a16:creationId xmlns:a16="http://schemas.microsoft.com/office/drawing/2014/main" id="{4D0AA59D-4A76-6661-9C72-F4D37C2E1174}"/>
                  </a:ext>
                </a:extLst>
              </p:cNvPr>
              <p:cNvSpPr/>
              <p:nvPr/>
            </p:nvSpPr>
            <p:spPr>
              <a:xfrm>
                <a:off x="9994853" y="2682320"/>
                <a:ext cx="583546" cy="500170"/>
              </a:xfrm>
              <a:custGeom>
                <a:avLst/>
                <a:gdLst/>
                <a:ahLst/>
                <a:cxnLst/>
                <a:rect l="l" t="t" r="r" b="b"/>
                <a:pathLst>
                  <a:path w="927" h="795" extrusionOk="0">
                    <a:moveTo>
                      <a:pt x="660" y="746"/>
                    </a:moveTo>
                    <a:cubicBezTo>
                      <a:pt x="871" y="626"/>
                      <a:pt x="920" y="418"/>
                      <a:pt x="927" y="385"/>
                    </a:cubicBezTo>
                    <a:cubicBezTo>
                      <a:pt x="927" y="384"/>
                      <a:pt x="927" y="383"/>
                      <a:pt x="926" y="381"/>
                    </a:cubicBezTo>
                    <a:cubicBezTo>
                      <a:pt x="846" y="153"/>
                      <a:pt x="630" y="0"/>
                      <a:pt x="387" y="0"/>
                    </a:cubicBezTo>
                    <a:cubicBezTo>
                      <a:pt x="245" y="0"/>
                      <a:pt x="109" y="53"/>
                      <a:pt x="4" y="147"/>
                    </a:cubicBezTo>
                    <a:cubicBezTo>
                      <a:pt x="0" y="151"/>
                      <a:pt x="4" y="159"/>
                      <a:pt x="10" y="158"/>
                    </a:cubicBezTo>
                    <a:cubicBezTo>
                      <a:pt x="39" y="152"/>
                      <a:pt x="78" y="147"/>
                      <a:pt x="122" y="147"/>
                    </a:cubicBezTo>
                    <a:cubicBezTo>
                      <a:pt x="226" y="147"/>
                      <a:pt x="324" y="174"/>
                      <a:pt x="414" y="227"/>
                    </a:cubicBezTo>
                    <a:cubicBezTo>
                      <a:pt x="522" y="290"/>
                      <a:pt x="570" y="381"/>
                      <a:pt x="591" y="446"/>
                    </a:cubicBezTo>
                    <a:cubicBezTo>
                      <a:pt x="613" y="514"/>
                      <a:pt x="611" y="567"/>
                      <a:pt x="611" y="573"/>
                    </a:cubicBezTo>
                    <a:cubicBezTo>
                      <a:pt x="611" y="669"/>
                      <a:pt x="549" y="752"/>
                      <a:pt x="463" y="783"/>
                    </a:cubicBezTo>
                    <a:cubicBezTo>
                      <a:pt x="457" y="785"/>
                      <a:pt x="458" y="795"/>
                      <a:pt x="465" y="795"/>
                    </a:cubicBezTo>
                    <a:cubicBezTo>
                      <a:pt x="469" y="795"/>
                      <a:pt x="474" y="795"/>
                      <a:pt x="478" y="795"/>
                    </a:cubicBezTo>
                    <a:cubicBezTo>
                      <a:pt x="541" y="795"/>
                      <a:pt x="602" y="778"/>
                      <a:pt x="660" y="7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814;p47">
              <a:extLst>
                <a:ext uri="{FF2B5EF4-FFF2-40B4-BE49-F238E27FC236}">
                  <a16:creationId xmlns:a16="http://schemas.microsoft.com/office/drawing/2014/main" id="{50C22AE1-FCC3-BB6E-3E3C-E441DD926223}"/>
                </a:ext>
              </a:extLst>
            </p:cNvPr>
            <p:cNvGrpSpPr/>
            <p:nvPr/>
          </p:nvGrpSpPr>
          <p:grpSpPr>
            <a:xfrm>
              <a:off x="5257780" y="2414273"/>
              <a:ext cx="346104" cy="353231"/>
              <a:chOff x="3955900" y="2984500"/>
              <a:chExt cx="414000" cy="422525"/>
            </a:xfrm>
            <a:solidFill>
              <a:schemeClr val="bg1"/>
            </a:solidFill>
          </p:grpSpPr>
          <p:sp>
            <p:nvSpPr>
              <p:cNvPr id="85" name="Google Shape;815;p47">
                <a:extLst>
                  <a:ext uri="{FF2B5EF4-FFF2-40B4-BE49-F238E27FC236}">
                    <a16:creationId xmlns:a16="http://schemas.microsoft.com/office/drawing/2014/main" id="{82C770F3-DC1C-8BCE-240D-FCEF9BC954F5}"/>
                  </a:ext>
                </a:extLst>
              </p:cNvPr>
              <p:cNvSpPr/>
              <p:nvPr/>
            </p:nvSpPr>
            <p:spPr>
              <a:xfrm>
                <a:off x="3955900" y="2984500"/>
                <a:ext cx="315700" cy="315675"/>
              </a:xfrm>
              <a:custGeom>
                <a:avLst/>
                <a:gdLst/>
                <a:ahLst/>
                <a:cxnLst/>
                <a:rect l="l" t="t" r="r" b="b"/>
                <a:pathLst>
                  <a:path w="12628" h="12627" extrusionOk="0">
                    <a:moveTo>
                      <a:pt x="6302" y="977"/>
                    </a:moveTo>
                    <a:lnTo>
                      <a:pt x="6863" y="1026"/>
                    </a:lnTo>
                    <a:lnTo>
                      <a:pt x="7376" y="1099"/>
                    </a:lnTo>
                    <a:lnTo>
                      <a:pt x="7889" y="1221"/>
                    </a:lnTo>
                    <a:lnTo>
                      <a:pt x="8378" y="1417"/>
                    </a:lnTo>
                    <a:lnTo>
                      <a:pt x="8842" y="1636"/>
                    </a:lnTo>
                    <a:lnTo>
                      <a:pt x="9281" y="1905"/>
                    </a:lnTo>
                    <a:lnTo>
                      <a:pt x="9697" y="2198"/>
                    </a:lnTo>
                    <a:lnTo>
                      <a:pt x="10087" y="2540"/>
                    </a:lnTo>
                    <a:lnTo>
                      <a:pt x="10429" y="2931"/>
                    </a:lnTo>
                    <a:lnTo>
                      <a:pt x="10722" y="3346"/>
                    </a:lnTo>
                    <a:lnTo>
                      <a:pt x="10991" y="3786"/>
                    </a:lnTo>
                    <a:lnTo>
                      <a:pt x="11211" y="4250"/>
                    </a:lnTo>
                    <a:lnTo>
                      <a:pt x="11406" y="4738"/>
                    </a:lnTo>
                    <a:lnTo>
                      <a:pt x="11528" y="5251"/>
                    </a:lnTo>
                    <a:lnTo>
                      <a:pt x="11626" y="5764"/>
                    </a:lnTo>
                    <a:lnTo>
                      <a:pt x="11650" y="6326"/>
                    </a:lnTo>
                    <a:lnTo>
                      <a:pt x="11626" y="6863"/>
                    </a:lnTo>
                    <a:lnTo>
                      <a:pt x="11528" y="7400"/>
                    </a:lnTo>
                    <a:lnTo>
                      <a:pt x="11406" y="7913"/>
                    </a:lnTo>
                    <a:lnTo>
                      <a:pt x="11211" y="8402"/>
                    </a:lnTo>
                    <a:lnTo>
                      <a:pt x="10991" y="8866"/>
                    </a:lnTo>
                    <a:lnTo>
                      <a:pt x="10722" y="9305"/>
                    </a:lnTo>
                    <a:lnTo>
                      <a:pt x="10429" y="9696"/>
                    </a:lnTo>
                    <a:lnTo>
                      <a:pt x="10087" y="10087"/>
                    </a:lnTo>
                    <a:lnTo>
                      <a:pt x="9697" y="10429"/>
                    </a:lnTo>
                    <a:lnTo>
                      <a:pt x="9281" y="10746"/>
                    </a:lnTo>
                    <a:lnTo>
                      <a:pt x="8842" y="11015"/>
                    </a:lnTo>
                    <a:lnTo>
                      <a:pt x="8378" y="11235"/>
                    </a:lnTo>
                    <a:lnTo>
                      <a:pt x="7889" y="11406"/>
                    </a:lnTo>
                    <a:lnTo>
                      <a:pt x="7376" y="11552"/>
                    </a:lnTo>
                    <a:lnTo>
                      <a:pt x="6863" y="11625"/>
                    </a:lnTo>
                    <a:lnTo>
                      <a:pt x="6302" y="11650"/>
                    </a:lnTo>
                    <a:lnTo>
                      <a:pt x="5764" y="11625"/>
                    </a:lnTo>
                    <a:lnTo>
                      <a:pt x="5227" y="11552"/>
                    </a:lnTo>
                    <a:lnTo>
                      <a:pt x="4714" y="11406"/>
                    </a:lnTo>
                    <a:lnTo>
                      <a:pt x="4226" y="11235"/>
                    </a:lnTo>
                    <a:lnTo>
                      <a:pt x="3762" y="11015"/>
                    </a:lnTo>
                    <a:lnTo>
                      <a:pt x="3322" y="10746"/>
                    </a:lnTo>
                    <a:lnTo>
                      <a:pt x="2931" y="10429"/>
                    </a:lnTo>
                    <a:lnTo>
                      <a:pt x="2541" y="10087"/>
                    </a:lnTo>
                    <a:lnTo>
                      <a:pt x="2199" y="9696"/>
                    </a:lnTo>
                    <a:lnTo>
                      <a:pt x="1881" y="9305"/>
                    </a:lnTo>
                    <a:lnTo>
                      <a:pt x="1613" y="8866"/>
                    </a:lnTo>
                    <a:lnTo>
                      <a:pt x="1393" y="8402"/>
                    </a:lnTo>
                    <a:lnTo>
                      <a:pt x="1222" y="7913"/>
                    </a:lnTo>
                    <a:lnTo>
                      <a:pt x="1075" y="7400"/>
                    </a:lnTo>
                    <a:lnTo>
                      <a:pt x="1002" y="6863"/>
                    </a:lnTo>
                    <a:lnTo>
                      <a:pt x="978" y="6326"/>
                    </a:lnTo>
                    <a:lnTo>
                      <a:pt x="1002" y="5764"/>
                    </a:lnTo>
                    <a:lnTo>
                      <a:pt x="1075" y="5251"/>
                    </a:lnTo>
                    <a:lnTo>
                      <a:pt x="1222" y="4738"/>
                    </a:lnTo>
                    <a:lnTo>
                      <a:pt x="1393" y="4250"/>
                    </a:lnTo>
                    <a:lnTo>
                      <a:pt x="1613" y="3786"/>
                    </a:lnTo>
                    <a:lnTo>
                      <a:pt x="1881" y="3346"/>
                    </a:lnTo>
                    <a:lnTo>
                      <a:pt x="2199" y="2931"/>
                    </a:lnTo>
                    <a:lnTo>
                      <a:pt x="2541" y="2540"/>
                    </a:lnTo>
                    <a:lnTo>
                      <a:pt x="2931" y="2198"/>
                    </a:lnTo>
                    <a:lnTo>
                      <a:pt x="3322" y="1905"/>
                    </a:lnTo>
                    <a:lnTo>
                      <a:pt x="3762" y="1636"/>
                    </a:lnTo>
                    <a:lnTo>
                      <a:pt x="4226" y="1417"/>
                    </a:lnTo>
                    <a:lnTo>
                      <a:pt x="4714" y="1221"/>
                    </a:lnTo>
                    <a:lnTo>
                      <a:pt x="5227" y="1099"/>
                    </a:lnTo>
                    <a:lnTo>
                      <a:pt x="5764" y="1026"/>
                    </a:lnTo>
                    <a:lnTo>
                      <a:pt x="6302" y="977"/>
                    </a:lnTo>
                    <a:close/>
                    <a:moveTo>
                      <a:pt x="6302" y="0"/>
                    </a:moveTo>
                    <a:lnTo>
                      <a:pt x="5984" y="24"/>
                    </a:lnTo>
                    <a:lnTo>
                      <a:pt x="5667" y="49"/>
                    </a:lnTo>
                    <a:lnTo>
                      <a:pt x="5349" y="73"/>
                    </a:lnTo>
                    <a:lnTo>
                      <a:pt x="5032" y="147"/>
                    </a:lnTo>
                    <a:lnTo>
                      <a:pt x="4739" y="220"/>
                    </a:lnTo>
                    <a:lnTo>
                      <a:pt x="4446" y="293"/>
                    </a:lnTo>
                    <a:lnTo>
                      <a:pt x="4153" y="391"/>
                    </a:lnTo>
                    <a:lnTo>
                      <a:pt x="3859" y="513"/>
                    </a:lnTo>
                    <a:lnTo>
                      <a:pt x="3566" y="635"/>
                    </a:lnTo>
                    <a:lnTo>
                      <a:pt x="3298" y="782"/>
                    </a:lnTo>
                    <a:lnTo>
                      <a:pt x="3029" y="928"/>
                    </a:lnTo>
                    <a:lnTo>
                      <a:pt x="2785" y="1075"/>
                    </a:lnTo>
                    <a:lnTo>
                      <a:pt x="2296" y="1441"/>
                    </a:lnTo>
                    <a:lnTo>
                      <a:pt x="1857" y="1856"/>
                    </a:lnTo>
                    <a:lnTo>
                      <a:pt x="1442" y="2296"/>
                    </a:lnTo>
                    <a:lnTo>
                      <a:pt x="1075" y="2784"/>
                    </a:lnTo>
                    <a:lnTo>
                      <a:pt x="904" y="3053"/>
                    </a:lnTo>
                    <a:lnTo>
                      <a:pt x="758" y="3322"/>
                    </a:lnTo>
                    <a:lnTo>
                      <a:pt x="611" y="3590"/>
                    </a:lnTo>
                    <a:lnTo>
                      <a:pt x="489" y="3859"/>
                    </a:lnTo>
                    <a:lnTo>
                      <a:pt x="391" y="4152"/>
                    </a:lnTo>
                    <a:lnTo>
                      <a:pt x="294" y="4445"/>
                    </a:lnTo>
                    <a:lnTo>
                      <a:pt x="196" y="4738"/>
                    </a:lnTo>
                    <a:lnTo>
                      <a:pt x="123" y="5056"/>
                    </a:lnTo>
                    <a:lnTo>
                      <a:pt x="74" y="5349"/>
                    </a:lnTo>
                    <a:lnTo>
                      <a:pt x="25" y="5666"/>
                    </a:lnTo>
                    <a:lnTo>
                      <a:pt x="1" y="5984"/>
                    </a:lnTo>
                    <a:lnTo>
                      <a:pt x="1" y="6326"/>
                    </a:lnTo>
                    <a:lnTo>
                      <a:pt x="1" y="6643"/>
                    </a:lnTo>
                    <a:lnTo>
                      <a:pt x="25" y="6961"/>
                    </a:lnTo>
                    <a:lnTo>
                      <a:pt x="74" y="7278"/>
                    </a:lnTo>
                    <a:lnTo>
                      <a:pt x="123" y="7596"/>
                    </a:lnTo>
                    <a:lnTo>
                      <a:pt x="196" y="7889"/>
                    </a:lnTo>
                    <a:lnTo>
                      <a:pt x="294" y="8206"/>
                    </a:lnTo>
                    <a:lnTo>
                      <a:pt x="391" y="8499"/>
                    </a:lnTo>
                    <a:lnTo>
                      <a:pt x="489" y="8768"/>
                    </a:lnTo>
                    <a:lnTo>
                      <a:pt x="611" y="9061"/>
                    </a:lnTo>
                    <a:lnTo>
                      <a:pt x="758" y="9330"/>
                    </a:lnTo>
                    <a:lnTo>
                      <a:pt x="904" y="9598"/>
                    </a:lnTo>
                    <a:lnTo>
                      <a:pt x="1075" y="9843"/>
                    </a:lnTo>
                    <a:lnTo>
                      <a:pt x="1442" y="10331"/>
                    </a:lnTo>
                    <a:lnTo>
                      <a:pt x="1857" y="10771"/>
                    </a:lnTo>
                    <a:lnTo>
                      <a:pt x="2296" y="11186"/>
                    </a:lnTo>
                    <a:lnTo>
                      <a:pt x="2785" y="11552"/>
                    </a:lnTo>
                    <a:lnTo>
                      <a:pt x="3029" y="11723"/>
                    </a:lnTo>
                    <a:lnTo>
                      <a:pt x="3298" y="11870"/>
                    </a:lnTo>
                    <a:lnTo>
                      <a:pt x="3566" y="12016"/>
                    </a:lnTo>
                    <a:lnTo>
                      <a:pt x="3859" y="12138"/>
                    </a:lnTo>
                    <a:lnTo>
                      <a:pt x="4153" y="12236"/>
                    </a:lnTo>
                    <a:lnTo>
                      <a:pt x="4446" y="12334"/>
                    </a:lnTo>
                    <a:lnTo>
                      <a:pt x="4739" y="12431"/>
                    </a:lnTo>
                    <a:lnTo>
                      <a:pt x="5032" y="12505"/>
                    </a:lnTo>
                    <a:lnTo>
                      <a:pt x="5349" y="12553"/>
                    </a:lnTo>
                    <a:lnTo>
                      <a:pt x="5667" y="12602"/>
                    </a:lnTo>
                    <a:lnTo>
                      <a:pt x="5984" y="12627"/>
                    </a:lnTo>
                    <a:lnTo>
                      <a:pt x="6644" y="12627"/>
                    </a:lnTo>
                    <a:lnTo>
                      <a:pt x="6961" y="12602"/>
                    </a:lnTo>
                    <a:lnTo>
                      <a:pt x="7279" y="12553"/>
                    </a:lnTo>
                    <a:lnTo>
                      <a:pt x="7572" y="12505"/>
                    </a:lnTo>
                    <a:lnTo>
                      <a:pt x="7889" y="12431"/>
                    </a:lnTo>
                    <a:lnTo>
                      <a:pt x="8182" y="12334"/>
                    </a:lnTo>
                    <a:lnTo>
                      <a:pt x="8475" y="12236"/>
                    </a:lnTo>
                    <a:lnTo>
                      <a:pt x="8768" y="12138"/>
                    </a:lnTo>
                    <a:lnTo>
                      <a:pt x="9037" y="12016"/>
                    </a:lnTo>
                    <a:lnTo>
                      <a:pt x="9306" y="11870"/>
                    </a:lnTo>
                    <a:lnTo>
                      <a:pt x="9574" y="11723"/>
                    </a:lnTo>
                    <a:lnTo>
                      <a:pt x="9843" y="11552"/>
                    </a:lnTo>
                    <a:lnTo>
                      <a:pt x="10332" y="11186"/>
                    </a:lnTo>
                    <a:lnTo>
                      <a:pt x="10771" y="10771"/>
                    </a:lnTo>
                    <a:lnTo>
                      <a:pt x="11186" y="10331"/>
                    </a:lnTo>
                    <a:lnTo>
                      <a:pt x="11553" y="9843"/>
                    </a:lnTo>
                    <a:lnTo>
                      <a:pt x="11699" y="9598"/>
                    </a:lnTo>
                    <a:lnTo>
                      <a:pt x="11846" y="9330"/>
                    </a:lnTo>
                    <a:lnTo>
                      <a:pt x="11992" y="9061"/>
                    </a:lnTo>
                    <a:lnTo>
                      <a:pt x="12114" y="8768"/>
                    </a:lnTo>
                    <a:lnTo>
                      <a:pt x="12237" y="8499"/>
                    </a:lnTo>
                    <a:lnTo>
                      <a:pt x="12334" y="8206"/>
                    </a:lnTo>
                    <a:lnTo>
                      <a:pt x="12432" y="7889"/>
                    </a:lnTo>
                    <a:lnTo>
                      <a:pt x="12481" y="7596"/>
                    </a:lnTo>
                    <a:lnTo>
                      <a:pt x="12554" y="7278"/>
                    </a:lnTo>
                    <a:lnTo>
                      <a:pt x="12578" y="6961"/>
                    </a:lnTo>
                    <a:lnTo>
                      <a:pt x="12603" y="6643"/>
                    </a:lnTo>
                    <a:lnTo>
                      <a:pt x="12627" y="6326"/>
                    </a:lnTo>
                    <a:lnTo>
                      <a:pt x="12603" y="5984"/>
                    </a:lnTo>
                    <a:lnTo>
                      <a:pt x="12578" y="5666"/>
                    </a:lnTo>
                    <a:lnTo>
                      <a:pt x="12554" y="5349"/>
                    </a:lnTo>
                    <a:lnTo>
                      <a:pt x="12481" y="5056"/>
                    </a:lnTo>
                    <a:lnTo>
                      <a:pt x="12432" y="4738"/>
                    </a:lnTo>
                    <a:lnTo>
                      <a:pt x="12334" y="4445"/>
                    </a:lnTo>
                    <a:lnTo>
                      <a:pt x="12237" y="4152"/>
                    </a:lnTo>
                    <a:lnTo>
                      <a:pt x="12114" y="3859"/>
                    </a:lnTo>
                    <a:lnTo>
                      <a:pt x="11992" y="3590"/>
                    </a:lnTo>
                    <a:lnTo>
                      <a:pt x="11846" y="3322"/>
                    </a:lnTo>
                    <a:lnTo>
                      <a:pt x="11699" y="3053"/>
                    </a:lnTo>
                    <a:lnTo>
                      <a:pt x="11553" y="2784"/>
                    </a:lnTo>
                    <a:lnTo>
                      <a:pt x="11186" y="2296"/>
                    </a:lnTo>
                    <a:lnTo>
                      <a:pt x="10771" y="1856"/>
                    </a:lnTo>
                    <a:lnTo>
                      <a:pt x="10332" y="1441"/>
                    </a:lnTo>
                    <a:lnTo>
                      <a:pt x="9843" y="1075"/>
                    </a:lnTo>
                    <a:lnTo>
                      <a:pt x="9574" y="928"/>
                    </a:lnTo>
                    <a:lnTo>
                      <a:pt x="9306" y="782"/>
                    </a:lnTo>
                    <a:lnTo>
                      <a:pt x="9037" y="635"/>
                    </a:lnTo>
                    <a:lnTo>
                      <a:pt x="8768" y="513"/>
                    </a:lnTo>
                    <a:lnTo>
                      <a:pt x="8475" y="391"/>
                    </a:lnTo>
                    <a:lnTo>
                      <a:pt x="8182" y="293"/>
                    </a:lnTo>
                    <a:lnTo>
                      <a:pt x="7889" y="220"/>
                    </a:lnTo>
                    <a:lnTo>
                      <a:pt x="7572" y="147"/>
                    </a:lnTo>
                    <a:lnTo>
                      <a:pt x="7279" y="73"/>
                    </a:lnTo>
                    <a:lnTo>
                      <a:pt x="6961" y="49"/>
                    </a:lnTo>
                    <a:lnTo>
                      <a:pt x="6644" y="24"/>
                    </a:lnTo>
                    <a:lnTo>
                      <a:pt x="63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86" name="Google Shape;816;p47">
                <a:extLst>
                  <a:ext uri="{FF2B5EF4-FFF2-40B4-BE49-F238E27FC236}">
                    <a16:creationId xmlns:a16="http://schemas.microsoft.com/office/drawing/2014/main" id="{6B72A429-7FFD-CCF6-49E4-24050C017C28}"/>
                  </a:ext>
                </a:extLst>
              </p:cNvPr>
              <p:cNvSpPr/>
              <p:nvPr/>
            </p:nvSpPr>
            <p:spPr>
              <a:xfrm>
                <a:off x="3992525" y="3021125"/>
                <a:ext cx="242425" cy="242425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9697" extrusionOk="0">
                    <a:moveTo>
                      <a:pt x="4934" y="1466"/>
                    </a:moveTo>
                    <a:lnTo>
                      <a:pt x="5008" y="1490"/>
                    </a:lnTo>
                    <a:lnTo>
                      <a:pt x="5081" y="1539"/>
                    </a:lnTo>
                    <a:lnTo>
                      <a:pt x="5154" y="1588"/>
                    </a:lnTo>
                    <a:lnTo>
                      <a:pt x="5203" y="1637"/>
                    </a:lnTo>
                    <a:lnTo>
                      <a:pt x="5252" y="1734"/>
                    </a:lnTo>
                    <a:lnTo>
                      <a:pt x="5276" y="1808"/>
                    </a:lnTo>
                    <a:lnTo>
                      <a:pt x="5276" y="1905"/>
                    </a:lnTo>
                    <a:lnTo>
                      <a:pt x="5276" y="1979"/>
                    </a:lnTo>
                    <a:lnTo>
                      <a:pt x="5252" y="2076"/>
                    </a:lnTo>
                    <a:lnTo>
                      <a:pt x="5203" y="2150"/>
                    </a:lnTo>
                    <a:lnTo>
                      <a:pt x="5154" y="2198"/>
                    </a:lnTo>
                    <a:lnTo>
                      <a:pt x="5081" y="2247"/>
                    </a:lnTo>
                    <a:lnTo>
                      <a:pt x="5008" y="2296"/>
                    </a:lnTo>
                    <a:lnTo>
                      <a:pt x="4934" y="2321"/>
                    </a:lnTo>
                    <a:lnTo>
                      <a:pt x="4837" y="2345"/>
                    </a:lnTo>
                    <a:lnTo>
                      <a:pt x="4593" y="2345"/>
                    </a:lnTo>
                    <a:lnTo>
                      <a:pt x="4348" y="2394"/>
                    </a:lnTo>
                    <a:lnTo>
                      <a:pt x="4104" y="2443"/>
                    </a:lnTo>
                    <a:lnTo>
                      <a:pt x="3860" y="2540"/>
                    </a:lnTo>
                    <a:lnTo>
                      <a:pt x="3640" y="2638"/>
                    </a:lnTo>
                    <a:lnTo>
                      <a:pt x="3445" y="2760"/>
                    </a:lnTo>
                    <a:lnTo>
                      <a:pt x="3249" y="2907"/>
                    </a:lnTo>
                    <a:lnTo>
                      <a:pt x="3054" y="3078"/>
                    </a:lnTo>
                    <a:lnTo>
                      <a:pt x="2907" y="3249"/>
                    </a:lnTo>
                    <a:lnTo>
                      <a:pt x="2761" y="3444"/>
                    </a:lnTo>
                    <a:lnTo>
                      <a:pt x="2639" y="3664"/>
                    </a:lnTo>
                    <a:lnTo>
                      <a:pt x="2517" y="3884"/>
                    </a:lnTo>
                    <a:lnTo>
                      <a:pt x="2443" y="4103"/>
                    </a:lnTo>
                    <a:lnTo>
                      <a:pt x="2370" y="4348"/>
                    </a:lnTo>
                    <a:lnTo>
                      <a:pt x="2346" y="4592"/>
                    </a:lnTo>
                    <a:lnTo>
                      <a:pt x="2321" y="4861"/>
                    </a:lnTo>
                    <a:lnTo>
                      <a:pt x="2321" y="4934"/>
                    </a:lnTo>
                    <a:lnTo>
                      <a:pt x="2297" y="5032"/>
                    </a:lnTo>
                    <a:lnTo>
                      <a:pt x="2248" y="5105"/>
                    </a:lnTo>
                    <a:lnTo>
                      <a:pt x="2199" y="5154"/>
                    </a:lnTo>
                    <a:lnTo>
                      <a:pt x="2126" y="5227"/>
                    </a:lnTo>
                    <a:lnTo>
                      <a:pt x="2053" y="5251"/>
                    </a:lnTo>
                    <a:lnTo>
                      <a:pt x="1979" y="5276"/>
                    </a:lnTo>
                    <a:lnTo>
                      <a:pt x="1882" y="5300"/>
                    </a:lnTo>
                    <a:lnTo>
                      <a:pt x="1808" y="5276"/>
                    </a:lnTo>
                    <a:lnTo>
                      <a:pt x="1711" y="5251"/>
                    </a:lnTo>
                    <a:lnTo>
                      <a:pt x="1637" y="5227"/>
                    </a:lnTo>
                    <a:lnTo>
                      <a:pt x="1564" y="5154"/>
                    </a:lnTo>
                    <a:lnTo>
                      <a:pt x="1515" y="5105"/>
                    </a:lnTo>
                    <a:lnTo>
                      <a:pt x="1491" y="5032"/>
                    </a:lnTo>
                    <a:lnTo>
                      <a:pt x="1466" y="4934"/>
                    </a:lnTo>
                    <a:lnTo>
                      <a:pt x="1442" y="4861"/>
                    </a:lnTo>
                    <a:lnTo>
                      <a:pt x="1466" y="4494"/>
                    </a:lnTo>
                    <a:lnTo>
                      <a:pt x="1515" y="4177"/>
                    </a:lnTo>
                    <a:lnTo>
                      <a:pt x="1588" y="3835"/>
                    </a:lnTo>
                    <a:lnTo>
                      <a:pt x="1711" y="3542"/>
                    </a:lnTo>
                    <a:lnTo>
                      <a:pt x="1857" y="3224"/>
                    </a:lnTo>
                    <a:lnTo>
                      <a:pt x="2028" y="2956"/>
                    </a:lnTo>
                    <a:lnTo>
                      <a:pt x="2223" y="2687"/>
                    </a:lnTo>
                    <a:lnTo>
                      <a:pt x="2443" y="2443"/>
                    </a:lnTo>
                    <a:lnTo>
                      <a:pt x="2688" y="2223"/>
                    </a:lnTo>
                    <a:lnTo>
                      <a:pt x="2956" y="2028"/>
                    </a:lnTo>
                    <a:lnTo>
                      <a:pt x="3225" y="1857"/>
                    </a:lnTo>
                    <a:lnTo>
                      <a:pt x="3518" y="1710"/>
                    </a:lnTo>
                    <a:lnTo>
                      <a:pt x="3835" y="1612"/>
                    </a:lnTo>
                    <a:lnTo>
                      <a:pt x="4153" y="1515"/>
                    </a:lnTo>
                    <a:lnTo>
                      <a:pt x="4495" y="1466"/>
                    </a:lnTo>
                    <a:close/>
                    <a:moveTo>
                      <a:pt x="4837" y="0"/>
                    </a:moveTo>
                    <a:lnTo>
                      <a:pt x="4348" y="25"/>
                    </a:lnTo>
                    <a:lnTo>
                      <a:pt x="3860" y="98"/>
                    </a:lnTo>
                    <a:lnTo>
                      <a:pt x="3396" y="220"/>
                    </a:lnTo>
                    <a:lnTo>
                      <a:pt x="2956" y="391"/>
                    </a:lnTo>
                    <a:lnTo>
                      <a:pt x="2541" y="587"/>
                    </a:lnTo>
                    <a:lnTo>
                      <a:pt x="2150" y="831"/>
                    </a:lnTo>
                    <a:lnTo>
                      <a:pt x="1759" y="1124"/>
                    </a:lnTo>
                    <a:lnTo>
                      <a:pt x="1418" y="1441"/>
                    </a:lnTo>
                    <a:lnTo>
                      <a:pt x="1100" y="1783"/>
                    </a:lnTo>
                    <a:lnTo>
                      <a:pt x="831" y="2150"/>
                    </a:lnTo>
                    <a:lnTo>
                      <a:pt x="587" y="2540"/>
                    </a:lnTo>
                    <a:lnTo>
                      <a:pt x="392" y="2980"/>
                    </a:lnTo>
                    <a:lnTo>
                      <a:pt x="221" y="3420"/>
                    </a:lnTo>
                    <a:lnTo>
                      <a:pt x="99" y="3884"/>
                    </a:lnTo>
                    <a:lnTo>
                      <a:pt x="25" y="4348"/>
                    </a:lnTo>
                    <a:lnTo>
                      <a:pt x="1" y="4861"/>
                    </a:lnTo>
                    <a:lnTo>
                      <a:pt x="25" y="5349"/>
                    </a:lnTo>
                    <a:lnTo>
                      <a:pt x="99" y="5838"/>
                    </a:lnTo>
                    <a:lnTo>
                      <a:pt x="221" y="6302"/>
                    </a:lnTo>
                    <a:lnTo>
                      <a:pt x="392" y="6741"/>
                    </a:lnTo>
                    <a:lnTo>
                      <a:pt x="587" y="7156"/>
                    </a:lnTo>
                    <a:lnTo>
                      <a:pt x="831" y="7547"/>
                    </a:lnTo>
                    <a:lnTo>
                      <a:pt x="1100" y="7938"/>
                    </a:lnTo>
                    <a:lnTo>
                      <a:pt x="1418" y="8280"/>
                    </a:lnTo>
                    <a:lnTo>
                      <a:pt x="1759" y="8597"/>
                    </a:lnTo>
                    <a:lnTo>
                      <a:pt x="2150" y="8866"/>
                    </a:lnTo>
                    <a:lnTo>
                      <a:pt x="2541" y="9110"/>
                    </a:lnTo>
                    <a:lnTo>
                      <a:pt x="2956" y="9306"/>
                    </a:lnTo>
                    <a:lnTo>
                      <a:pt x="3396" y="9477"/>
                    </a:lnTo>
                    <a:lnTo>
                      <a:pt x="3860" y="9599"/>
                    </a:lnTo>
                    <a:lnTo>
                      <a:pt x="4348" y="9672"/>
                    </a:lnTo>
                    <a:lnTo>
                      <a:pt x="4837" y="9696"/>
                    </a:lnTo>
                    <a:lnTo>
                      <a:pt x="5350" y="9672"/>
                    </a:lnTo>
                    <a:lnTo>
                      <a:pt x="5814" y="9599"/>
                    </a:lnTo>
                    <a:lnTo>
                      <a:pt x="6278" y="9477"/>
                    </a:lnTo>
                    <a:lnTo>
                      <a:pt x="6717" y="9306"/>
                    </a:lnTo>
                    <a:lnTo>
                      <a:pt x="7157" y="9110"/>
                    </a:lnTo>
                    <a:lnTo>
                      <a:pt x="7548" y="8866"/>
                    </a:lnTo>
                    <a:lnTo>
                      <a:pt x="7914" y="8597"/>
                    </a:lnTo>
                    <a:lnTo>
                      <a:pt x="8256" y="8280"/>
                    </a:lnTo>
                    <a:lnTo>
                      <a:pt x="8573" y="7938"/>
                    </a:lnTo>
                    <a:lnTo>
                      <a:pt x="8867" y="7547"/>
                    </a:lnTo>
                    <a:lnTo>
                      <a:pt x="9111" y="7156"/>
                    </a:lnTo>
                    <a:lnTo>
                      <a:pt x="9306" y="6741"/>
                    </a:lnTo>
                    <a:lnTo>
                      <a:pt x="9477" y="6302"/>
                    </a:lnTo>
                    <a:lnTo>
                      <a:pt x="9599" y="5838"/>
                    </a:lnTo>
                    <a:lnTo>
                      <a:pt x="9673" y="5349"/>
                    </a:lnTo>
                    <a:lnTo>
                      <a:pt x="9697" y="4861"/>
                    </a:lnTo>
                    <a:lnTo>
                      <a:pt x="9673" y="4348"/>
                    </a:lnTo>
                    <a:lnTo>
                      <a:pt x="9599" y="3884"/>
                    </a:lnTo>
                    <a:lnTo>
                      <a:pt x="9477" y="3420"/>
                    </a:lnTo>
                    <a:lnTo>
                      <a:pt x="9306" y="2980"/>
                    </a:lnTo>
                    <a:lnTo>
                      <a:pt x="9111" y="2540"/>
                    </a:lnTo>
                    <a:lnTo>
                      <a:pt x="8867" y="2150"/>
                    </a:lnTo>
                    <a:lnTo>
                      <a:pt x="8573" y="1783"/>
                    </a:lnTo>
                    <a:lnTo>
                      <a:pt x="8256" y="1441"/>
                    </a:lnTo>
                    <a:lnTo>
                      <a:pt x="7914" y="1124"/>
                    </a:lnTo>
                    <a:lnTo>
                      <a:pt x="7548" y="831"/>
                    </a:lnTo>
                    <a:lnTo>
                      <a:pt x="7157" y="587"/>
                    </a:lnTo>
                    <a:lnTo>
                      <a:pt x="6717" y="391"/>
                    </a:lnTo>
                    <a:lnTo>
                      <a:pt x="6278" y="220"/>
                    </a:lnTo>
                    <a:lnTo>
                      <a:pt x="5814" y="98"/>
                    </a:lnTo>
                    <a:lnTo>
                      <a:pt x="5350" y="25"/>
                    </a:lnTo>
                    <a:lnTo>
                      <a:pt x="48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87" name="Google Shape;817;p47">
                <a:extLst>
                  <a:ext uri="{FF2B5EF4-FFF2-40B4-BE49-F238E27FC236}">
                    <a16:creationId xmlns:a16="http://schemas.microsoft.com/office/drawing/2014/main" id="{6A23293A-3CCD-F63C-4444-DCE1BBE4FD9B}"/>
                  </a:ext>
                </a:extLst>
              </p:cNvPr>
              <p:cNvSpPr/>
              <p:nvPr/>
            </p:nvSpPr>
            <p:spPr>
              <a:xfrm>
                <a:off x="4215400" y="3253150"/>
                <a:ext cx="154500" cy="153875"/>
              </a:xfrm>
              <a:custGeom>
                <a:avLst/>
                <a:gdLst/>
                <a:ahLst/>
                <a:cxnLst/>
                <a:rect l="l" t="t" r="r" b="b"/>
                <a:pathLst>
                  <a:path w="6180" h="6155" extrusionOk="0">
                    <a:moveTo>
                      <a:pt x="1075" y="0"/>
                    </a:moveTo>
                    <a:lnTo>
                      <a:pt x="831" y="269"/>
                    </a:lnTo>
                    <a:lnTo>
                      <a:pt x="562" y="537"/>
                    </a:lnTo>
                    <a:lnTo>
                      <a:pt x="293" y="782"/>
                    </a:lnTo>
                    <a:lnTo>
                      <a:pt x="0" y="1026"/>
                    </a:lnTo>
                    <a:lnTo>
                      <a:pt x="4983" y="6008"/>
                    </a:lnTo>
                    <a:lnTo>
                      <a:pt x="5056" y="6057"/>
                    </a:lnTo>
                    <a:lnTo>
                      <a:pt x="5129" y="6106"/>
                    </a:lnTo>
                    <a:lnTo>
                      <a:pt x="5227" y="6130"/>
                    </a:lnTo>
                    <a:lnTo>
                      <a:pt x="5325" y="6155"/>
                    </a:lnTo>
                    <a:lnTo>
                      <a:pt x="5422" y="6130"/>
                    </a:lnTo>
                    <a:lnTo>
                      <a:pt x="5496" y="6106"/>
                    </a:lnTo>
                    <a:lnTo>
                      <a:pt x="5593" y="6057"/>
                    </a:lnTo>
                    <a:lnTo>
                      <a:pt x="5667" y="6008"/>
                    </a:lnTo>
                    <a:lnTo>
                      <a:pt x="6033" y="5642"/>
                    </a:lnTo>
                    <a:lnTo>
                      <a:pt x="6106" y="5569"/>
                    </a:lnTo>
                    <a:lnTo>
                      <a:pt x="6155" y="5471"/>
                    </a:lnTo>
                    <a:lnTo>
                      <a:pt x="6179" y="5373"/>
                    </a:lnTo>
                    <a:lnTo>
                      <a:pt x="6179" y="5300"/>
                    </a:lnTo>
                    <a:lnTo>
                      <a:pt x="6179" y="5202"/>
                    </a:lnTo>
                    <a:lnTo>
                      <a:pt x="6155" y="5105"/>
                    </a:lnTo>
                    <a:lnTo>
                      <a:pt x="6106" y="5031"/>
                    </a:lnTo>
                    <a:lnTo>
                      <a:pt x="6033" y="4934"/>
                    </a:lnTo>
                    <a:lnTo>
                      <a:pt x="10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grpSp>
          <p:nvGrpSpPr>
            <p:cNvPr id="119" name="Group 56">
              <a:extLst>
                <a:ext uri="{FF2B5EF4-FFF2-40B4-BE49-F238E27FC236}">
                  <a16:creationId xmlns:a16="http://schemas.microsoft.com/office/drawing/2014/main" id="{91F4B6AF-E504-2563-C8E1-DFA7CBD5E9FF}"/>
                </a:ext>
              </a:extLst>
            </p:cNvPr>
            <p:cNvGrpSpPr/>
            <p:nvPr/>
          </p:nvGrpSpPr>
          <p:grpSpPr>
            <a:xfrm>
              <a:off x="7876684" y="2791249"/>
              <a:ext cx="1190318" cy="2704623"/>
              <a:chOff x="4446428" y="1524000"/>
              <a:chExt cx="2011680" cy="4233781"/>
            </a:xfrm>
          </p:grpSpPr>
          <p:grpSp>
            <p:nvGrpSpPr>
              <p:cNvPr id="120" name="Group 58">
                <a:extLst>
                  <a:ext uri="{FF2B5EF4-FFF2-40B4-BE49-F238E27FC236}">
                    <a16:creationId xmlns:a16="http://schemas.microsoft.com/office/drawing/2014/main" id="{1F51CAFC-F0C7-2B31-D5A8-7F1DFD4A8133}"/>
                  </a:ext>
                </a:extLst>
              </p:cNvPr>
              <p:cNvGrpSpPr/>
              <p:nvPr/>
            </p:nvGrpSpPr>
            <p:grpSpPr>
              <a:xfrm>
                <a:off x="4571999" y="1524000"/>
                <a:ext cx="1597026" cy="4124325"/>
                <a:chOff x="3732213" y="1524000"/>
                <a:chExt cx="1597026" cy="4124325"/>
              </a:xfrm>
            </p:grpSpPr>
            <p:sp>
              <p:nvSpPr>
                <p:cNvPr id="122" name="Freeform 6">
                  <a:extLst>
                    <a:ext uri="{FF2B5EF4-FFF2-40B4-BE49-F238E27FC236}">
                      <a16:creationId xmlns:a16="http://schemas.microsoft.com/office/drawing/2014/main" id="{D9E07F08-3BC2-A38A-953B-52B636C695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9276" y="2782888"/>
                  <a:ext cx="506413" cy="796925"/>
                </a:xfrm>
                <a:custGeom>
                  <a:avLst/>
                  <a:gdLst/>
                  <a:ahLst/>
                  <a:cxnLst>
                    <a:cxn ang="0">
                      <a:pos x="268" y="0"/>
                    </a:cxn>
                    <a:cxn ang="0">
                      <a:pos x="319" y="442"/>
                    </a:cxn>
                    <a:cxn ang="0">
                      <a:pos x="86" y="502"/>
                    </a:cxn>
                    <a:cxn ang="0">
                      <a:pos x="0" y="26"/>
                    </a:cxn>
                    <a:cxn ang="0">
                      <a:pos x="2" y="26"/>
                    </a:cxn>
                    <a:cxn ang="0">
                      <a:pos x="10" y="25"/>
                    </a:cxn>
                    <a:cxn ang="0">
                      <a:pos x="22" y="25"/>
                    </a:cxn>
                    <a:cxn ang="0">
                      <a:pos x="39" y="24"/>
                    </a:cxn>
                    <a:cxn ang="0">
                      <a:pos x="59" y="23"/>
                    </a:cxn>
                    <a:cxn ang="0">
                      <a:pos x="83" y="21"/>
                    </a:cxn>
                    <a:cxn ang="0">
                      <a:pos x="110" y="19"/>
                    </a:cxn>
                    <a:cxn ang="0">
                      <a:pos x="139" y="16"/>
                    </a:cxn>
                    <a:cxn ang="0">
                      <a:pos x="170" y="13"/>
                    </a:cxn>
                    <a:cxn ang="0">
                      <a:pos x="201" y="9"/>
                    </a:cxn>
                    <a:cxn ang="0">
                      <a:pos x="234" y="5"/>
                    </a:cxn>
                    <a:cxn ang="0">
                      <a:pos x="268" y="0"/>
                    </a:cxn>
                  </a:cxnLst>
                  <a:rect l="0" t="0" r="r" b="b"/>
                  <a:pathLst>
                    <a:path w="319" h="502">
                      <a:moveTo>
                        <a:pt x="268" y="0"/>
                      </a:moveTo>
                      <a:lnTo>
                        <a:pt x="319" y="442"/>
                      </a:lnTo>
                      <a:lnTo>
                        <a:pt x="86" y="502"/>
                      </a:lnTo>
                      <a:lnTo>
                        <a:pt x="0" y="26"/>
                      </a:lnTo>
                      <a:lnTo>
                        <a:pt x="2" y="26"/>
                      </a:lnTo>
                      <a:lnTo>
                        <a:pt x="10" y="25"/>
                      </a:lnTo>
                      <a:lnTo>
                        <a:pt x="22" y="25"/>
                      </a:lnTo>
                      <a:lnTo>
                        <a:pt x="39" y="24"/>
                      </a:lnTo>
                      <a:lnTo>
                        <a:pt x="59" y="23"/>
                      </a:lnTo>
                      <a:lnTo>
                        <a:pt x="83" y="21"/>
                      </a:lnTo>
                      <a:lnTo>
                        <a:pt x="110" y="19"/>
                      </a:lnTo>
                      <a:lnTo>
                        <a:pt x="139" y="16"/>
                      </a:lnTo>
                      <a:lnTo>
                        <a:pt x="170" y="13"/>
                      </a:lnTo>
                      <a:lnTo>
                        <a:pt x="201" y="9"/>
                      </a:lnTo>
                      <a:lnTo>
                        <a:pt x="234" y="5"/>
                      </a:lnTo>
                      <a:lnTo>
                        <a:pt x="268" y="0"/>
                      </a:lnTo>
                      <a:close/>
                    </a:path>
                  </a:pathLst>
                </a:custGeom>
                <a:solidFill>
                  <a:srgbClr val="F4F8FA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7">
                  <a:extLst>
                    <a:ext uri="{FF2B5EF4-FFF2-40B4-BE49-F238E27FC236}">
                      <a16:creationId xmlns:a16="http://schemas.microsoft.com/office/drawing/2014/main" id="{FB0DA8D6-D124-71F9-B291-0A25C5CC0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9738" y="4044950"/>
                  <a:ext cx="666750" cy="1539875"/>
                </a:xfrm>
                <a:custGeom>
                  <a:avLst/>
                  <a:gdLst/>
                  <a:ahLst/>
                  <a:cxnLst>
                    <a:cxn ang="0">
                      <a:pos x="292" y="6"/>
                    </a:cxn>
                    <a:cxn ang="0">
                      <a:pos x="420" y="55"/>
                    </a:cxn>
                    <a:cxn ang="0">
                      <a:pos x="418" y="75"/>
                    </a:cxn>
                    <a:cxn ang="0">
                      <a:pos x="415" y="109"/>
                    </a:cxn>
                    <a:cxn ang="0">
                      <a:pos x="411" y="157"/>
                    </a:cxn>
                    <a:cxn ang="0">
                      <a:pos x="407" y="213"/>
                    </a:cxn>
                    <a:cxn ang="0">
                      <a:pos x="398" y="337"/>
                    </a:cxn>
                    <a:cxn ang="0">
                      <a:pos x="394" y="398"/>
                    </a:cxn>
                    <a:cxn ang="0">
                      <a:pos x="390" y="453"/>
                    </a:cxn>
                    <a:cxn ang="0">
                      <a:pos x="388" y="500"/>
                    </a:cxn>
                    <a:cxn ang="0">
                      <a:pos x="387" y="541"/>
                    </a:cxn>
                    <a:cxn ang="0">
                      <a:pos x="386" y="620"/>
                    </a:cxn>
                    <a:cxn ang="0">
                      <a:pos x="387" y="768"/>
                    </a:cxn>
                    <a:cxn ang="0">
                      <a:pos x="388" y="879"/>
                    </a:cxn>
                    <a:cxn ang="0">
                      <a:pos x="258" y="970"/>
                    </a:cxn>
                    <a:cxn ang="0">
                      <a:pos x="253" y="920"/>
                    </a:cxn>
                    <a:cxn ang="0">
                      <a:pos x="251" y="853"/>
                    </a:cxn>
                    <a:cxn ang="0">
                      <a:pos x="249" y="775"/>
                    </a:cxn>
                    <a:cxn ang="0">
                      <a:pos x="250" y="649"/>
                    </a:cxn>
                    <a:cxn ang="0">
                      <a:pos x="251" y="566"/>
                    </a:cxn>
                    <a:cxn ang="0">
                      <a:pos x="254" y="491"/>
                    </a:cxn>
                    <a:cxn ang="0">
                      <a:pos x="256" y="430"/>
                    </a:cxn>
                    <a:cxn ang="0">
                      <a:pos x="262" y="344"/>
                    </a:cxn>
                    <a:cxn ang="0">
                      <a:pos x="266" y="287"/>
                    </a:cxn>
                    <a:cxn ang="0">
                      <a:pos x="269" y="240"/>
                    </a:cxn>
                    <a:cxn ang="0">
                      <a:pos x="272" y="205"/>
                    </a:cxn>
                    <a:cxn ang="0">
                      <a:pos x="273" y="185"/>
                    </a:cxn>
                    <a:cxn ang="0">
                      <a:pos x="154" y="186"/>
                    </a:cxn>
                    <a:cxn ang="0">
                      <a:pos x="159" y="234"/>
                    </a:cxn>
                    <a:cxn ang="0">
                      <a:pos x="163" y="300"/>
                    </a:cxn>
                    <a:cxn ang="0">
                      <a:pos x="165" y="377"/>
                    </a:cxn>
                    <a:cxn ang="0">
                      <a:pos x="166" y="461"/>
                    </a:cxn>
                    <a:cxn ang="0">
                      <a:pos x="165" y="687"/>
                    </a:cxn>
                    <a:cxn ang="0">
                      <a:pos x="165" y="745"/>
                    </a:cxn>
                    <a:cxn ang="0">
                      <a:pos x="163" y="803"/>
                    </a:cxn>
                    <a:cxn ang="0">
                      <a:pos x="160" y="857"/>
                    </a:cxn>
                    <a:cxn ang="0">
                      <a:pos x="157" y="902"/>
                    </a:cxn>
                    <a:cxn ang="0">
                      <a:pos x="154" y="935"/>
                    </a:cxn>
                    <a:cxn ang="0">
                      <a:pos x="152" y="953"/>
                    </a:cxn>
                    <a:cxn ang="0">
                      <a:pos x="20" y="917"/>
                    </a:cxn>
                    <a:cxn ang="0">
                      <a:pos x="21" y="907"/>
                    </a:cxn>
                    <a:cxn ang="0">
                      <a:pos x="22" y="876"/>
                    </a:cxn>
                    <a:cxn ang="0">
                      <a:pos x="24" y="828"/>
                    </a:cxn>
                    <a:cxn ang="0">
                      <a:pos x="25" y="764"/>
                    </a:cxn>
                    <a:cxn ang="0">
                      <a:pos x="26" y="642"/>
                    </a:cxn>
                    <a:cxn ang="0">
                      <a:pos x="24" y="546"/>
                    </a:cxn>
                    <a:cxn ang="0">
                      <a:pos x="21" y="468"/>
                    </a:cxn>
                    <a:cxn ang="0">
                      <a:pos x="17" y="387"/>
                    </a:cxn>
                    <a:cxn ang="0">
                      <a:pos x="14" y="308"/>
                    </a:cxn>
                    <a:cxn ang="0">
                      <a:pos x="10" y="234"/>
                    </a:cxn>
                    <a:cxn ang="0">
                      <a:pos x="7" y="168"/>
                    </a:cxn>
                    <a:cxn ang="0">
                      <a:pos x="4" y="114"/>
                    </a:cxn>
                    <a:cxn ang="0">
                      <a:pos x="2" y="75"/>
                    </a:cxn>
                    <a:cxn ang="0">
                      <a:pos x="0" y="54"/>
                    </a:cxn>
                    <a:cxn ang="0">
                      <a:pos x="241" y="0"/>
                    </a:cxn>
                  </a:cxnLst>
                  <a:rect l="0" t="0" r="r" b="b"/>
                  <a:pathLst>
                    <a:path w="420" h="970">
                      <a:moveTo>
                        <a:pt x="241" y="0"/>
                      </a:moveTo>
                      <a:lnTo>
                        <a:pt x="292" y="6"/>
                      </a:lnTo>
                      <a:lnTo>
                        <a:pt x="420" y="53"/>
                      </a:lnTo>
                      <a:lnTo>
                        <a:pt x="420" y="55"/>
                      </a:lnTo>
                      <a:lnTo>
                        <a:pt x="419" y="63"/>
                      </a:lnTo>
                      <a:lnTo>
                        <a:pt x="418" y="75"/>
                      </a:lnTo>
                      <a:lnTo>
                        <a:pt x="417" y="91"/>
                      </a:lnTo>
                      <a:lnTo>
                        <a:pt x="415" y="109"/>
                      </a:lnTo>
                      <a:lnTo>
                        <a:pt x="414" y="131"/>
                      </a:lnTo>
                      <a:lnTo>
                        <a:pt x="411" y="157"/>
                      </a:lnTo>
                      <a:lnTo>
                        <a:pt x="409" y="184"/>
                      </a:lnTo>
                      <a:lnTo>
                        <a:pt x="407" y="213"/>
                      </a:lnTo>
                      <a:lnTo>
                        <a:pt x="403" y="274"/>
                      </a:lnTo>
                      <a:lnTo>
                        <a:pt x="398" y="337"/>
                      </a:lnTo>
                      <a:lnTo>
                        <a:pt x="395" y="368"/>
                      </a:lnTo>
                      <a:lnTo>
                        <a:pt x="394" y="398"/>
                      </a:lnTo>
                      <a:lnTo>
                        <a:pt x="391" y="427"/>
                      </a:lnTo>
                      <a:lnTo>
                        <a:pt x="390" y="453"/>
                      </a:lnTo>
                      <a:lnTo>
                        <a:pt x="389" y="478"/>
                      </a:lnTo>
                      <a:lnTo>
                        <a:pt x="388" y="500"/>
                      </a:lnTo>
                      <a:lnTo>
                        <a:pt x="388" y="519"/>
                      </a:lnTo>
                      <a:lnTo>
                        <a:pt x="387" y="541"/>
                      </a:lnTo>
                      <a:lnTo>
                        <a:pt x="387" y="591"/>
                      </a:lnTo>
                      <a:lnTo>
                        <a:pt x="386" y="620"/>
                      </a:lnTo>
                      <a:lnTo>
                        <a:pt x="386" y="738"/>
                      </a:lnTo>
                      <a:lnTo>
                        <a:pt x="387" y="768"/>
                      </a:lnTo>
                      <a:lnTo>
                        <a:pt x="387" y="863"/>
                      </a:lnTo>
                      <a:lnTo>
                        <a:pt x="388" y="879"/>
                      </a:lnTo>
                      <a:lnTo>
                        <a:pt x="388" y="902"/>
                      </a:lnTo>
                      <a:lnTo>
                        <a:pt x="258" y="970"/>
                      </a:lnTo>
                      <a:lnTo>
                        <a:pt x="255" y="947"/>
                      </a:lnTo>
                      <a:lnTo>
                        <a:pt x="253" y="920"/>
                      </a:lnTo>
                      <a:lnTo>
                        <a:pt x="251" y="888"/>
                      </a:lnTo>
                      <a:lnTo>
                        <a:pt x="251" y="853"/>
                      </a:lnTo>
                      <a:lnTo>
                        <a:pt x="250" y="815"/>
                      </a:lnTo>
                      <a:lnTo>
                        <a:pt x="249" y="775"/>
                      </a:lnTo>
                      <a:lnTo>
                        <a:pt x="249" y="691"/>
                      </a:lnTo>
                      <a:lnTo>
                        <a:pt x="250" y="649"/>
                      </a:lnTo>
                      <a:lnTo>
                        <a:pt x="251" y="607"/>
                      </a:lnTo>
                      <a:lnTo>
                        <a:pt x="251" y="566"/>
                      </a:lnTo>
                      <a:lnTo>
                        <a:pt x="252" y="527"/>
                      </a:lnTo>
                      <a:lnTo>
                        <a:pt x="254" y="491"/>
                      </a:lnTo>
                      <a:lnTo>
                        <a:pt x="254" y="458"/>
                      </a:lnTo>
                      <a:lnTo>
                        <a:pt x="256" y="430"/>
                      </a:lnTo>
                      <a:lnTo>
                        <a:pt x="258" y="405"/>
                      </a:lnTo>
                      <a:lnTo>
                        <a:pt x="262" y="344"/>
                      </a:lnTo>
                      <a:lnTo>
                        <a:pt x="264" y="315"/>
                      </a:lnTo>
                      <a:lnTo>
                        <a:pt x="266" y="287"/>
                      </a:lnTo>
                      <a:lnTo>
                        <a:pt x="268" y="263"/>
                      </a:lnTo>
                      <a:lnTo>
                        <a:pt x="269" y="240"/>
                      </a:lnTo>
                      <a:lnTo>
                        <a:pt x="271" y="220"/>
                      </a:lnTo>
                      <a:lnTo>
                        <a:pt x="272" y="205"/>
                      </a:lnTo>
                      <a:lnTo>
                        <a:pt x="273" y="193"/>
                      </a:lnTo>
                      <a:lnTo>
                        <a:pt x="273" y="185"/>
                      </a:lnTo>
                      <a:lnTo>
                        <a:pt x="273" y="183"/>
                      </a:lnTo>
                      <a:lnTo>
                        <a:pt x="154" y="186"/>
                      </a:lnTo>
                      <a:lnTo>
                        <a:pt x="157" y="208"/>
                      </a:lnTo>
                      <a:lnTo>
                        <a:pt x="159" y="234"/>
                      </a:lnTo>
                      <a:lnTo>
                        <a:pt x="162" y="265"/>
                      </a:lnTo>
                      <a:lnTo>
                        <a:pt x="163" y="300"/>
                      </a:lnTo>
                      <a:lnTo>
                        <a:pt x="164" y="338"/>
                      </a:lnTo>
                      <a:lnTo>
                        <a:pt x="165" y="377"/>
                      </a:lnTo>
                      <a:lnTo>
                        <a:pt x="165" y="418"/>
                      </a:lnTo>
                      <a:lnTo>
                        <a:pt x="166" y="461"/>
                      </a:lnTo>
                      <a:lnTo>
                        <a:pt x="166" y="656"/>
                      </a:lnTo>
                      <a:lnTo>
                        <a:pt x="165" y="687"/>
                      </a:lnTo>
                      <a:lnTo>
                        <a:pt x="165" y="714"/>
                      </a:lnTo>
                      <a:lnTo>
                        <a:pt x="165" y="745"/>
                      </a:lnTo>
                      <a:lnTo>
                        <a:pt x="164" y="775"/>
                      </a:lnTo>
                      <a:lnTo>
                        <a:pt x="163" y="803"/>
                      </a:lnTo>
                      <a:lnTo>
                        <a:pt x="162" y="831"/>
                      </a:lnTo>
                      <a:lnTo>
                        <a:pt x="160" y="857"/>
                      </a:lnTo>
                      <a:lnTo>
                        <a:pt x="158" y="881"/>
                      </a:lnTo>
                      <a:lnTo>
                        <a:pt x="157" y="902"/>
                      </a:lnTo>
                      <a:lnTo>
                        <a:pt x="155" y="920"/>
                      </a:lnTo>
                      <a:lnTo>
                        <a:pt x="154" y="935"/>
                      </a:lnTo>
                      <a:lnTo>
                        <a:pt x="153" y="946"/>
                      </a:lnTo>
                      <a:lnTo>
                        <a:pt x="152" y="953"/>
                      </a:lnTo>
                      <a:lnTo>
                        <a:pt x="152" y="956"/>
                      </a:lnTo>
                      <a:lnTo>
                        <a:pt x="20" y="917"/>
                      </a:lnTo>
                      <a:lnTo>
                        <a:pt x="20" y="915"/>
                      </a:lnTo>
                      <a:lnTo>
                        <a:pt x="21" y="907"/>
                      </a:lnTo>
                      <a:lnTo>
                        <a:pt x="21" y="894"/>
                      </a:lnTo>
                      <a:lnTo>
                        <a:pt x="22" y="876"/>
                      </a:lnTo>
                      <a:lnTo>
                        <a:pt x="23" y="854"/>
                      </a:lnTo>
                      <a:lnTo>
                        <a:pt x="24" y="828"/>
                      </a:lnTo>
                      <a:lnTo>
                        <a:pt x="24" y="798"/>
                      </a:lnTo>
                      <a:lnTo>
                        <a:pt x="25" y="764"/>
                      </a:lnTo>
                      <a:lnTo>
                        <a:pt x="26" y="727"/>
                      </a:lnTo>
                      <a:lnTo>
                        <a:pt x="26" y="642"/>
                      </a:lnTo>
                      <a:lnTo>
                        <a:pt x="25" y="595"/>
                      </a:lnTo>
                      <a:lnTo>
                        <a:pt x="24" y="546"/>
                      </a:lnTo>
                      <a:lnTo>
                        <a:pt x="22" y="507"/>
                      </a:lnTo>
                      <a:lnTo>
                        <a:pt x="21" y="468"/>
                      </a:lnTo>
                      <a:lnTo>
                        <a:pt x="20" y="427"/>
                      </a:lnTo>
                      <a:lnTo>
                        <a:pt x="17" y="387"/>
                      </a:lnTo>
                      <a:lnTo>
                        <a:pt x="16" y="346"/>
                      </a:lnTo>
                      <a:lnTo>
                        <a:pt x="14" y="308"/>
                      </a:lnTo>
                      <a:lnTo>
                        <a:pt x="13" y="270"/>
                      </a:lnTo>
                      <a:lnTo>
                        <a:pt x="10" y="234"/>
                      </a:lnTo>
                      <a:lnTo>
                        <a:pt x="9" y="199"/>
                      </a:lnTo>
                      <a:lnTo>
                        <a:pt x="7" y="168"/>
                      </a:lnTo>
                      <a:lnTo>
                        <a:pt x="6" y="139"/>
                      </a:lnTo>
                      <a:lnTo>
                        <a:pt x="4" y="114"/>
                      </a:lnTo>
                      <a:lnTo>
                        <a:pt x="2" y="92"/>
                      </a:lnTo>
                      <a:lnTo>
                        <a:pt x="2" y="75"/>
                      </a:lnTo>
                      <a:lnTo>
                        <a:pt x="1" y="61"/>
                      </a:lnTo>
                      <a:lnTo>
                        <a:pt x="0" y="54"/>
                      </a:lnTo>
                      <a:lnTo>
                        <a:pt x="0" y="50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Text" lastClr="000000">
                        <a:lumMod val="75000"/>
                        <a:lumOff val="25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75000"/>
                        <a:lumOff val="25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75000"/>
                        <a:lumOff val="25000"/>
                        <a:shade val="100000"/>
                        <a:satMod val="115000"/>
                      </a:sysClr>
                    </a:gs>
                  </a:gsLst>
                  <a:lin ang="162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8">
                  <a:extLst>
                    <a:ext uri="{FF2B5EF4-FFF2-40B4-BE49-F238E27FC236}">
                      <a16:creationId xmlns:a16="http://schemas.microsoft.com/office/drawing/2014/main" id="{7016EE55-EF3A-A125-83C0-7B04B0413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3701" y="5438775"/>
                  <a:ext cx="300038" cy="193675"/>
                </a:xfrm>
                <a:custGeom>
                  <a:avLst/>
                  <a:gdLst/>
                  <a:ahLst/>
                  <a:cxnLst>
                    <a:cxn ang="0">
                      <a:pos x="92" y="0"/>
                    </a:cxn>
                    <a:cxn ang="0">
                      <a:pos x="110" y="1"/>
                    </a:cxn>
                    <a:cxn ang="0">
                      <a:pos x="126" y="5"/>
                    </a:cxn>
                    <a:cxn ang="0">
                      <a:pos x="139" y="10"/>
                    </a:cxn>
                    <a:cxn ang="0">
                      <a:pos x="151" y="17"/>
                    </a:cxn>
                    <a:cxn ang="0">
                      <a:pos x="161" y="27"/>
                    </a:cxn>
                    <a:cxn ang="0">
                      <a:pos x="168" y="37"/>
                    </a:cxn>
                    <a:cxn ang="0">
                      <a:pos x="175" y="48"/>
                    </a:cxn>
                    <a:cxn ang="0">
                      <a:pos x="179" y="58"/>
                    </a:cxn>
                    <a:cxn ang="0">
                      <a:pos x="183" y="69"/>
                    </a:cxn>
                    <a:cxn ang="0">
                      <a:pos x="186" y="79"/>
                    </a:cxn>
                    <a:cxn ang="0">
                      <a:pos x="187" y="89"/>
                    </a:cxn>
                    <a:cxn ang="0">
                      <a:pos x="188" y="97"/>
                    </a:cxn>
                    <a:cxn ang="0">
                      <a:pos x="189" y="103"/>
                    </a:cxn>
                    <a:cxn ang="0">
                      <a:pos x="189" y="108"/>
                    </a:cxn>
                    <a:cxn ang="0">
                      <a:pos x="187" y="109"/>
                    </a:cxn>
                    <a:cxn ang="0">
                      <a:pos x="180" y="110"/>
                    </a:cxn>
                    <a:cxn ang="0">
                      <a:pos x="171" y="112"/>
                    </a:cxn>
                    <a:cxn ang="0">
                      <a:pos x="158" y="115"/>
                    </a:cxn>
                    <a:cxn ang="0">
                      <a:pos x="142" y="117"/>
                    </a:cxn>
                    <a:cxn ang="0">
                      <a:pos x="124" y="119"/>
                    </a:cxn>
                    <a:cxn ang="0">
                      <a:pos x="105" y="121"/>
                    </a:cxn>
                    <a:cxn ang="0">
                      <a:pos x="83" y="122"/>
                    </a:cxn>
                    <a:cxn ang="0">
                      <a:pos x="61" y="122"/>
                    </a:cxn>
                    <a:cxn ang="0">
                      <a:pos x="44" y="121"/>
                    </a:cxn>
                    <a:cxn ang="0">
                      <a:pos x="30" y="120"/>
                    </a:cxn>
                    <a:cxn ang="0">
                      <a:pos x="19" y="117"/>
                    </a:cxn>
                    <a:cxn ang="0">
                      <a:pos x="11" y="115"/>
                    </a:cxn>
                    <a:cxn ang="0">
                      <a:pos x="5" y="112"/>
                    </a:cxn>
                    <a:cxn ang="0">
                      <a:pos x="2" y="110"/>
                    </a:cxn>
                    <a:cxn ang="0">
                      <a:pos x="1" y="109"/>
                    </a:cxn>
                    <a:cxn ang="0">
                      <a:pos x="0" y="108"/>
                    </a:cxn>
                    <a:cxn ang="0">
                      <a:pos x="0" y="96"/>
                    </a:cxn>
                    <a:cxn ang="0">
                      <a:pos x="2" y="88"/>
                    </a:cxn>
                    <a:cxn ang="0">
                      <a:pos x="3" y="78"/>
                    </a:cxn>
                    <a:cxn ang="0">
                      <a:pos x="5" y="67"/>
                    </a:cxn>
                    <a:cxn ang="0">
                      <a:pos x="9" y="56"/>
                    </a:cxn>
                    <a:cxn ang="0">
                      <a:pos x="15" y="44"/>
                    </a:cxn>
                    <a:cxn ang="0">
                      <a:pos x="22" y="33"/>
                    </a:cxn>
                    <a:cxn ang="0">
                      <a:pos x="31" y="23"/>
                    </a:cxn>
                    <a:cxn ang="0">
                      <a:pos x="42" y="14"/>
                    </a:cxn>
                    <a:cxn ang="0">
                      <a:pos x="56" y="7"/>
                    </a:cxn>
                    <a:cxn ang="0">
                      <a:pos x="72" y="2"/>
                    </a:cxn>
                    <a:cxn ang="0">
                      <a:pos x="92" y="0"/>
                    </a:cxn>
                  </a:cxnLst>
                  <a:rect l="0" t="0" r="r" b="b"/>
                  <a:pathLst>
                    <a:path w="189" h="122">
                      <a:moveTo>
                        <a:pt x="92" y="0"/>
                      </a:moveTo>
                      <a:lnTo>
                        <a:pt x="110" y="1"/>
                      </a:lnTo>
                      <a:lnTo>
                        <a:pt x="126" y="5"/>
                      </a:lnTo>
                      <a:lnTo>
                        <a:pt x="139" y="10"/>
                      </a:lnTo>
                      <a:lnTo>
                        <a:pt x="151" y="17"/>
                      </a:lnTo>
                      <a:lnTo>
                        <a:pt x="161" y="27"/>
                      </a:lnTo>
                      <a:lnTo>
                        <a:pt x="168" y="37"/>
                      </a:lnTo>
                      <a:lnTo>
                        <a:pt x="175" y="48"/>
                      </a:lnTo>
                      <a:lnTo>
                        <a:pt x="179" y="58"/>
                      </a:lnTo>
                      <a:lnTo>
                        <a:pt x="183" y="69"/>
                      </a:lnTo>
                      <a:lnTo>
                        <a:pt x="186" y="79"/>
                      </a:lnTo>
                      <a:lnTo>
                        <a:pt x="187" y="89"/>
                      </a:lnTo>
                      <a:lnTo>
                        <a:pt x="188" y="97"/>
                      </a:lnTo>
                      <a:lnTo>
                        <a:pt x="189" y="103"/>
                      </a:lnTo>
                      <a:lnTo>
                        <a:pt x="189" y="108"/>
                      </a:lnTo>
                      <a:lnTo>
                        <a:pt x="187" y="109"/>
                      </a:lnTo>
                      <a:lnTo>
                        <a:pt x="180" y="110"/>
                      </a:lnTo>
                      <a:lnTo>
                        <a:pt x="171" y="112"/>
                      </a:lnTo>
                      <a:lnTo>
                        <a:pt x="158" y="115"/>
                      </a:lnTo>
                      <a:lnTo>
                        <a:pt x="142" y="117"/>
                      </a:lnTo>
                      <a:lnTo>
                        <a:pt x="124" y="119"/>
                      </a:lnTo>
                      <a:lnTo>
                        <a:pt x="105" y="121"/>
                      </a:lnTo>
                      <a:lnTo>
                        <a:pt x="83" y="122"/>
                      </a:lnTo>
                      <a:lnTo>
                        <a:pt x="61" y="122"/>
                      </a:lnTo>
                      <a:lnTo>
                        <a:pt x="44" y="121"/>
                      </a:lnTo>
                      <a:lnTo>
                        <a:pt x="30" y="120"/>
                      </a:lnTo>
                      <a:lnTo>
                        <a:pt x="19" y="117"/>
                      </a:lnTo>
                      <a:lnTo>
                        <a:pt x="11" y="115"/>
                      </a:lnTo>
                      <a:lnTo>
                        <a:pt x="5" y="112"/>
                      </a:lnTo>
                      <a:lnTo>
                        <a:pt x="2" y="110"/>
                      </a:lnTo>
                      <a:lnTo>
                        <a:pt x="1" y="109"/>
                      </a:lnTo>
                      <a:lnTo>
                        <a:pt x="0" y="108"/>
                      </a:lnTo>
                      <a:lnTo>
                        <a:pt x="0" y="96"/>
                      </a:lnTo>
                      <a:lnTo>
                        <a:pt x="2" y="88"/>
                      </a:lnTo>
                      <a:lnTo>
                        <a:pt x="3" y="78"/>
                      </a:lnTo>
                      <a:lnTo>
                        <a:pt x="5" y="67"/>
                      </a:lnTo>
                      <a:lnTo>
                        <a:pt x="9" y="56"/>
                      </a:lnTo>
                      <a:lnTo>
                        <a:pt x="15" y="44"/>
                      </a:lnTo>
                      <a:lnTo>
                        <a:pt x="22" y="33"/>
                      </a:lnTo>
                      <a:lnTo>
                        <a:pt x="31" y="23"/>
                      </a:lnTo>
                      <a:lnTo>
                        <a:pt x="42" y="14"/>
                      </a:lnTo>
                      <a:lnTo>
                        <a:pt x="56" y="7"/>
                      </a:lnTo>
                      <a:lnTo>
                        <a:pt x="72" y="2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9">
                  <a:extLst>
                    <a:ext uri="{FF2B5EF4-FFF2-40B4-BE49-F238E27FC236}">
                      <a16:creationId xmlns:a16="http://schemas.microsoft.com/office/drawing/2014/main" id="{0E3A1DCE-D761-9EAF-E271-00DBE6A7A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6138" y="5441950"/>
                  <a:ext cx="322263" cy="206375"/>
                </a:xfrm>
                <a:custGeom>
                  <a:avLst/>
                  <a:gdLst/>
                  <a:ahLst/>
                  <a:cxnLst>
                    <a:cxn ang="0">
                      <a:pos x="111" y="0"/>
                    </a:cxn>
                    <a:cxn ang="0">
                      <a:pos x="129" y="1"/>
                    </a:cxn>
                    <a:cxn ang="0">
                      <a:pos x="146" y="4"/>
                    </a:cxn>
                    <a:cxn ang="0">
                      <a:pos x="159" y="10"/>
                    </a:cxn>
                    <a:cxn ang="0">
                      <a:pos x="170" y="18"/>
                    </a:cxn>
                    <a:cxn ang="0">
                      <a:pos x="179" y="27"/>
                    </a:cxn>
                    <a:cxn ang="0">
                      <a:pos x="187" y="36"/>
                    </a:cxn>
                    <a:cxn ang="0">
                      <a:pos x="192" y="47"/>
                    </a:cxn>
                    <a:cxn ang="0">
                      <a:pos x="196" y="58"/>
                    </a:cxn>
                    <a:cxn ang="0">
                      <a:pos x="199" y="69"/>
                    </a:cxn>
                    <a:cxn ang="0">
                      <a:pos x="202" y="80"/>
                    </a:cxn>
                    <a:cxn ang="0">
                      <a:pos x="202" y="89"/>
                    </a:cxn>
                    <a:cxn ang="0">
                      <a:pos x="203" y="97"/>
                    </a:cxn>
                    <a:cxn ang="0">
                      <a:pos x="203" y="110"/>
                    </a:cxn>
                    <a:cxn ang="0">
                      <a:pos x="202" y="110"/>
                    </a:cxn>
                    <a:cxn ang="0">
                      <a:pos x="201" y="113"/>
                    </a:cxn>
                    <a:cxn ang="0">
                      <a:pos x="197" y="115"/>
                    </a:cxn>
                    <a:cxn ang="0">
                      <a:pos x="191" y="118"/>
                    </a:cxn>
                    <a:cxn ang="0">
                      <a:pos x="182" y="121"/>
                    </a:cxn>
                    <a:cxn ang="0">
                      <a:pos x="169" y="124"/>
                    </a:cxn>
                    <a:cxn ang="0">
                      <a:pos x="152" y="127"/>
                    </a:cxn>
                    <a:cxn ang="0">
                      <a:pos x="131" y="129"/>
                    </a:cxn>
                    <a:cxn ang="0">
                      <a:pos x="111" y="130"/>
                    </a:cxn>
                    <a:cxn ang="0">
                      <a:pos x="92" y="129"/>
                    </a:cxn>
                    <a:cxn ang="0">
                      <a:pos x="74" y="127"/>
                    </a:cxn>
                    <a:cxn ang="0">
                      <a:pos x="57" y="125"/>
                    </a:cxn>
                    <a:cxn ang="0">
                      <a:pos x="41" y="121"/>
                    </a:cxn>
                    <a:cxn ang="0">
                      <a:pos x="28" y="118"/>
                    </a:cxn>
                    <a:cxn ang="0">
                      <a:pos x="16" y="114"/>
                    </a:cxn>
                    <a:cxn ang="0">
                      <a:pos x="7" y="111"/>
                    </a:cxn>
                    <a:cxn ang="0">
                      <a:pos x="2" y="110"/>
                    </a:cxn>
                    <a:cxn ang="0">
                      <a:pos x="0" y="109"/>
                    </a:cxn>
                    <a:cxn ang="0">
                      <a:pos x="0" y="104"/>
                    </a:cxn>
                    <a:cxn ang="0">
                      <a:pos x="1" y="98"/>
                    </a:cxn>
                    <a:cxn ang="0">
                      <a:pos x="2" y="91"/>
                    </a:cxn>
                    <a:cxn ang="0">
                      <a:pos x="4" y="82"/>
                    </a:cxn>
                    <a:cxn ang="0">
                      <a:pos x="7" y="72"/>
                    </a:cxn>
                    <a:cxn ang="0">
                      <a:pos x="11" y="62"/>
                    </a:cxn>
                    <a:cxn ang="0">
                      <a:pos x="17" y="51"/>
                    </a:cxn>
                    <a:cxn ang="0">
                      <a:pos x="24" y="40"/>
                    </a:cxn>
                    <a:cxn ang="0">
                      <a:pos x="32" y="30"/>
                    </a:cxn>
                    <a:cxn ang="0">
                      <a:pos x="43" y="21"/>
                    </a:cxn>
                    <a:cxn ang="0">
                      <a:pos x="57" y="14"/>
                    </a:cxn>
                    <a:cxn ang="0">
                      <a:pos x="72" y="7"/>
                    </a:cxn>
                    <a:cxn ang="0">
                      <a:pos x="90" y="3"/>
                    </a:cxn>
                    <a:cxn ang="0">
                      <a:pos x="111" y="0"/>
                    </a:cxn>
                  </a:cxnLst>
                  <a:rect l="0" t="0" r="r" b="b"/>
                  <a:pathLst>
                    <a:path w="203" h="130">
                      <a:moveTo>
                        <a:pt x="111" y="0"/>
                      </a:moveTo>
                      <a:lnTo>
                        <a:pt x="129" y="1"/>
                      </a:lnTo>
                      <a:lnTo>
                        <a:pt x="146" y="4"/>
                      </a:lnTo>
                      <a:lnTo>
                        <a:pt x="159" y="10"/>
                      </a:lnTo>
                      <a:lnTo>
                        <a:pt x="170" y="18"/>
                      </a:lnTo>
                      <a:lnTo>
                        <a:pt x="179" y="27"/>
                      </a:lnTo>
                      <a:lnTo>
                        <a:pt x="187" y="36"/>
                      </a:lnTo>
                      <a:lnTo>
                        <a:pt x="192" y="47"/>
                      </a:lnTo>
                      <a:lnTo>
                        <a:pt x="196" y="58"/>
                      </a:lnTo>
                      <a:lnTo>
                        <a:pt x="199" y="69"/>
                      </a:lnTo>
                      <a:lnTo>
                        <a:pt x="202" y="80"/>
                      </a:lnTo>
                      <a:lnTo>
                        <a:pt x="202" y="89"/>
                      </a:lnTo>
                      <a:lnTo>
                        <a:pt x="203" y="97"/>
                      </a:lnTo>
                      <a:lnTo>
                        <a:pt x="203" y="110"/>
                      </a:lnTo>
                      <a:lnTo>
                        <a:pt x="202" y="110"/>
                      </a:lnTo>
                      <a:lnTo>
                        <a:pt x="201" y="113"/>
                      </a:lnTo>
                      <a:lnTo>
                        <a:pt x="197" y="115"/>
                      </a:lnTo>
                      <a:lnTo>
                        <a:pt x="191" y="118"/>
                      </a:lnTo>
                      <a:lnTo>
                        <a:pt x="182" y="121"/>
                      </a:lnTo>
                      <a:lnTo>
                        <a:pt x="169" y="124"/>
                      </a:lnTo>
                      <a:lnTo>
                        <a:pt x="152" y="127"/>
                      </a:lnTo>
                      <a:lnTo>
                        <a:pt x="131" y="129"/>
                      </a:lnTo>
                      <a:lnTo>
                        <a:pt x="111" y="130"/>
                      </a:lnTo>
                      <a:lnTo>
                        <a:pt x="92" y="129"/>
                      </a:lnTo>
                      <a:lnTo>
                        <a:pt x="74" y="127"/>
                      </a:lnTo>
                      <a:lnTo>
                        <a:pt x="57" y="125"/>
                      </a:lnTo>
                      <a:lnTo>
                        <a:pt x="41" y="121"/>
                      </a:lnTo>
                      <a:lnTo>
                        <a:pt x="28" y="118"/>
                      </a:lnTo>
                      <a:lnTo>
                        <a:pt x="16" y="114"/>
                      </a:lnTo>
                      <a:lnTo>
                        <a:pt x="7" y="111"/>
                      </a:lnTo>
                      <a:lnTo>
                        <a:pt x="2" y="110"/>
                      </a:lnTo>
                      <a:lnTo>
                        <a:pt x="0" y="109"/>
                      </a:lnTo>
                      <a:lnTo>
                        <a:pt x="0" y="104"/>
                      </a:lnTo>
                      <a:lnTo>
                        <a:pt x="1" y="98"/>
                      </a:lnTo>
                      <a:lnTo>
                        <a:pt x="2" y="91"/>
                      </a:lnTo>
                      <a:lnTo>
                        <a:pt x="4" y="82"/>
                      </a:lnTo>
                      <a:lnTo>
                        <a:pt x="7" y="72"/>
                      </a:lnTo>
                      <a:lnTo>
                        <a:pt x="11" y="62"/>
                      </a:lnTo>
                      <a:lnTo>
                        <a:pt x="17" y="51"/>
                      </a:lnTo>
                      <a:lnTo>
                        <a:pt x="24" y="40"/>
                      </a:lnTo>
                      <a:lnTo>
                        <a:pt x="32" y="30"/>
                      </a:lnTo>
                      <a:lnTo>
                        <a:pt x="43" y="21"/>
                      </a:lnTo>
                      <a:lnTo>
                        <a:pt x="57" y="14"/>
                      </a:lnTo>
                      <a:lnTo>
                        <a:pt x="72" y="7"/>
                      </a:lnTo>
                      <a:lnTo>
                        <a:pt x="90" y="3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10">
                  <a:extLst>
                    <a:ext uri="{FF2B5EF4-FFF2-40B4-BE49-F238E27FC236}">
                      <a16:creationId xmlns:a16="http://schemas.microsoft.com/office/drawing/2014/main" id="{C61A430B-FF29-F7DB-5661-0F753738A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2213" y="3940175"/>
                  <a:ext cx="214313" cy="223838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135" y="50"/>
                    </a:cxn>
                    <a:cxn ang="0">
                      <a:pos x="134" y="53"/>
                    </a:cxn>
                    <a:cxn ang="0">
                      <a:pos x="132" y="58"/>
                    </a:cxn>
                    <a:cxn ang="0">
                      <a:pos x="128" y="67"/>
                    </a:cxn>
                    <a:cxn ang="0">
                      <a:pos x="116" y="90"/>
                    </a:cxn>
                    <a:cxn ang="0">
                      <a:pos x="108" y="103"/>
                    </a:cxn>
                    <a:cxn ang="0">
                      <a:pos x="99" y="116"/>
                    </a:cxn>
                    <a:cxn ang="0">
                      <a:pos x="89" y="127"/>
                    </a:cxn>
                    <a:cxn ang="0">
                      <a:pos x="80" y="135"/>
                    </a:cxn>
                    <a:cxn ang="0">
                      <a:pos x="69" y="139"/>
                    </a:cxn>
                    <a:cxn ang="0">
                      <a:pos x="57" y="141"/>
                    </a:cxn>
                    <a:cxn ang="0">
                      <a:pos x="45" y="141"/>
                    </a:cxn>
                    <a:cxn ang="0">
                      <a:pos x="34" y="138"/>
                    </a:cxn>
                    <a:cxn ang="0">
                      <a:pos x="24" y="136"/>
                    </a:cxn>
                    <a:cxn ang="0">
                      <a:pos x="17" y="133"/>
                    </a:cxn>
                    <a:cxn ang="0">
                      <a:pos x="11" y="130"/>
                    </a:cxn>
                    <a:cxn ang="0">
                      <a:pos x="7" y="126"/>
                    </a:cxn>
                    <a:cxn ang="0">
                      <a:pos x="3" y="121"/>
                    </a:cxn>
                    <a:cxn ang="0">
                      <a:pos x="1" y="116"/>
                    </a:cxn>
                    <a:cxn ang="0">
                      <a:pos x="0" y="109"/>
                    </a:cxn>
                    <a:cxn ang="0">
                      <a:pos x="1" y="100"/>
                    </a:cxn>
                    <a:cxn ang="0">
                      <a:pos x="3" y="90"/>
                    </a:cxn>
                    <a:cxn ang="0">
                      <a:pos x="9" y="77"/>
                    </a:cxn>
                    <a:cxn ang="0">
                      <a:pos x="15" y="63"/>
                    </a:cxn>
                    <a:cxn ang="0">
                      <a:pos x="22" y="49"/>
                    </a:cxn>
                    <a:cxn ang="0">
                      <a:pos x="28" y="36"/>
                    </a:cxn>
                    <a:cxn ang="0">
                      <a:pos x="33" y="24"/>
                    </a:cxn>
                    <a:cxn ang="0">
                      <a:pos x="37" y="15"/>
                    </a:cxn>
                    <a:cxn ang="0">
                      <a:pos x="40" y="7"/>
                    </a:cxn>
                    <a:cxn ang="0">
                      <a:pos x="43" y="1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135" h="141">
                      <a:moveTo>
                        <a:pt x="43" y="0"/>
                      </a:moveTo>
                      <a:lnTo>
                        <a:pt x="135" y="50"/>
                      </a:lnTo>
                      <a:lnTo>
                        <a:pt x="134" y="53"/>
                      </a:lnTo>
                      <a:lnTo>
                        <a:pt x="132" y="58"/>
                      </a:lnTo>
                      <a:lnTo>
                        <a:pt x="128" y="67"/>
                      </a:lnTo>
                      <a:lnTo>
                        <a:pt x="116" y="90"/>
                      </a:lnTo>
                      <a:lnTo>
                        <a:pt x="108" y="103"/>
                      </a:lnTo>
                      <a:lnTo>
                        <a:pt x="99" y="116"/>
                      </a:lnTo>
                      <a:lnTo>
                        <a:pt x="89" y="127"/>
                      </a:lnTo>
                      <a:lnTo>
                        <a:pt x="80" y="135"/>
                      </a:lnTo>
                      <a:lnTo>
                        <a:pt x="69" y="139"/>
                      </a:lnTo>
                      <a:lnTo>
                        <a:pt x="57" y="141"/>
                      </a:lnTo>
                      <a:lnTo>
                        <a:pt x="45" y="141"/>
                      </a:lnTo>
                      <a:lnTo>
                        <a:pt x="34" y="138"/>
                      </a:lnTo>
                      <a:lnTo>
                        <a:pt x="24" y="136"/>
                      </a:lnTo>
                      <a:lnTo>
                        <a:pt x="17" y="133"/>
                      </a:lnTo>
                      <a:lnTo>
                        <a:pt x="11" y="130"/>
                      </a:lnTo>
                      <a:lnTo>
                        <a:pt x="7" y="126"/>
                      </a:lnTo>
                      <a:lnTo>
                        <a:pt x="3" y="121"/>
                      </a:lnTo>
                      <a:lnTo>
                        <a:pt x="1" y="116"/>
                      </a:lnTo>
                      <a:lnTo>
                        <a:pt x="0" y="109"/>
                      </a:lnTo>
                      <a:lnTo>
                        <a:pt x="1" y="100"/>
                      </a:lnTo>
                      <a:lnTo>
                        <a:pt x="3" y="90"/>
                      </a:lnTo>
                      <a:lnTo>
                        <a:pt x="9" y="77"/>
                      </a:lnTo>
                      <a:lnTo>
                        <a:pt x="15" y="63"/>
                      </a:lnTo>
                      <a:lnTo>
                        <a:pt x="22" y="49"/>
                      </a:lnTo>
                      <a:lnTo>
                        <a:pt x="28" y="36"/>
                      </a:lnTo>
                      <a:lnTo>
                        <a:pt x="33" y="24"/>
                      </a:lnTo>
                      <a:lnTo>
                        <a:pt x="37" y="15"/>
                      </a:lnTo>
                      <a:lnTo>
                        <a:pt x="40" y="7"/>
                      </a:lnTo>
                      <a:lnTo>
                        <a:pt x="43" y="1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FFC97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1">
                  <a:extLst>
                    <a:ext uri="{FF2B5EF4-FFF2-40B4-BE49-F238E27FC236}">
                      <a16:creationId xmlns:a16="http://schemas.microsoft.com/office/drawing/2014/main" id="{6F2FC80A-C17E-C31B-91FB-D41A064E8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8576" y="3871913"/>
                  <a:ext cx="220663" cy="179388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95" y="4"/>
                    </a:cxn>
                    <a:cxn ang="0">
                      <a:pos x="100" y="10"/>
                    </a:cxn>
                    <a:cxn ang="0">
                      <a:pos x="113" y="24"/>
                    </a:cxn>
                    <a:cxn ang="0">
                      <a:pos x="119" y="32"/>
                    </a:cxn>
                    <a:cxn ang="0">
                      <a:pos x="125" y="39"/>
                    </a:cxn>
                    <a:cxn ang="0">
                      <a:pos x="130" y="45"/>
                    </a:cxn>
                    <a:cxn ang="0">
                      <a:pos x="133" y="50"/>
                    </a:cxn>
                    <a:cxn ang="0">
                      <a:pos x="138" y="58"/>
                    </a:cxn>
                    <a:cxn ang="0">
                      <a:pos x="139" y="62"/>
                    </a:cxn>
                    <a:cxn ang="0">
                      <a:pos x="139" y="68"/>
                    </a:cxn>
                    <a:cxn ang="0">
                      <a:pos x="138" y="71"/>
                    </a:cxn>
                    <a:cxn ang="0">
                      <a:pos x="134" y="79"/>
                    </a:cxn>
                    <a:cxn ang="0">
                      <a:pos x="129" y="85"/>
                    </a:cxn>
                    <a:cxn ang="0">
                      <a:pos x="122" y="92"/>
                    </a:cxn>
                    <a:cxn ang="0">
                      <a:pos x="114" y="98"/>
                    </a:cxn>
                    <a:cxn ang="0">
                      <a:pos x="105" y="103"/>
                    </a:cxn>
                    <a:cxn ang="0">
                      <a:pos x="97" y="108"/>
                    </a:cxn>
                    <a:cxn ang="0">
                      <a:pos x="90" y="112"/>
                    </a:cxn>
                    <a:cxn ang="0">
                      <a:pos x="85" y="113"/>
                    </a:cxn>
                    <a:cxn ang="0">
                      <a:pos x="72" y="111"/>
                    </a:cxn>
                    <a:cxn ang="0">
                      <a:pos x="58" y="105"/>
                    </a:cxn>
                    <a:cxn ang="0">
                      <a:pos x="46" y="97"/>
                    </a:cxn>
                    <a:cxn ang="0">
                      <a:pos x="36" y="87"/>
                    </a:cxn>
                    <a:cxn ang="0">
                      <a:pos x="24" y="73"/>
                    </a:cxn>
                    <a:cxn ang="0">
                      <a:pos x="15" y="60"/>
                    </a:cxn>
                    <a:cxn ang="0">
                      <a:pos x="9" y="50"/>
                    </a:cxn>
                    <a:cxn ang="0">
                      <a:pos x="5" y="40"/>
                    </a:cxn>
                    <a:cxn ang="0">
                      <a:pos x="2" y="30"/>
                    </a:cxn>
                    <a:cxn ang="0">
                      <a:pos x="0" y="22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139" h="113">
                      <a:moveTo>
                        <a:pt x="91" y="0"/>
                      </a:moveTo>
                      <a:lnTo>
                        <a:pt x="95" y="4"/>
                      </a:lnTo>
                      <a:lnTo>
                        <a:pt x="100" y="10"/>
                      </a:lnTo>
                      <a:lnTo>
                        <a:pt x="113" y="24"/>
                      </a:lnTo>
                      <a:lnTo>
                        <a:pt x="119" y="32"/>
                      </a:lnTo>
                      <a:lnTo>
                        <a:pt x="125" y="39"/>
                      </a:lnTo>
                      <a:lnTo>
                        <a:pt x="130" y="45"/>
                      </a:lnTo>
                      <a:lnTo>
                        <a:pt x="133" y="50"/>
                      </a:lnTo>
                      <a:lnTo>
                        <a:pt x="138" y="58"/>
                      </a:lnTo>
                      <a:lnTo>
                        <a:pt x="139" y="62"/>
                      </a:lnTo>
                      <a:lnTo>
                        <a:pt x="139" y="68"/>
                      </a:lnTo>
                      <a:lnTo>
                        <a:pt x="138" y="71"/>
                      </a:lnTo>
                      <a:lnTo>
                        <a:pt x="134" y="79"/>
                      </a:lnTo>
                      <a:lnTo>
                        <a:pt x="129" y="85"/>
                      </a:lnTo>
                      <a:lnTo>
                        <a:pt x="122" y="92"/>
                      </a:lnTo>
                      <a:lnTo>
                        <a:pt x="114" y="98"/>
                      </a:lnTo>
                      <a:lnTo>
                        <a:pt x="105" y="103"/>
                      </a:lnTo>
                      <a:lnTo>
                        <a:pt x="97" y="108"/>
                      </a:lnTo>
                      <a:lnTo>
                        <a:pt x="90" y="112"/>
                      </a:lnTo>
                      <a:lnTo>
                        <a:pt x="85" y="113"/>
                      </a:lnTo>
                      <a:lnTo>
                        <a:pt x="72" y="111"/>
                      </a:lnTo>
                      <a:lnTo>
                        <a:pt x="58" y="105"/>
                      </a:lnTo>
                      <a:lnTo>
                        <a:pt x="46" y="97"/>
                      </a:lnTo>
                      <a:lnTo>
                        <a:pt x="36" y="87"/>
                      </a:lnTo>
                      <a:lnTo>
                        <a:pt x="24" y="73"/>
                      </a:lnTo>
                      <a:lnTo>
                        <a:pt x="15" y="60"/>
                      </a:lnTo>
                      <a:lnTo>
                        <a:pt x="9" y="50"/>
                      </a:lnTo>
                      <a:lnTo>
                        <a:pt x="5" y="40"/>
                      </a:lnTo>
                      <a:lnTo>
                        <a:pt x="2" y="30"/>
                      </a:lnTo>
                      <a:lnTo>
                        <a:pt x="0" y="22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FFC97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">
                  <a:extLst>
                    <a:ext uri="{FF2B5EF4-FFF2-40B4-BE49-F238E27FC236}">
                      <a16:creationId xmlns:a16="http://schemas.microsoft.com/office/drawing/2014/main" id="{80C632DF-BAB1-8608-D38D-13EE377783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5551" y="3940175"/>
                  <a:ext cx="180975" cy="157163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14" y="50"/>
                    </a:cxn>
                    <a:cxn ang="0">
                      <a:pos x="113" y="52"/>
                    </a:cxn>
                    <a:cxn ang="0">
                      <a:pos x="110" y="57"/>
                    </a:cxn>
                    <a:cxn ang="0">
                      <a:pos x="106" y="65"/>
                    </a:cxn>
                    <a:cxn ang="0">
                      <a:pos x="101" y="75"/>
                    </a:cxn>
                    <a:cxn ang="0">
                      <a:pos x="89" y="99"/>
                    </a:cxn>
                    <a:cxn ang="0">
                      <a:pos x="0" y="55"/>
                    </a:cxn>
                    <a:cxn ang="0">
                      <a:pos x="4" y="43"/>
                    </a:cxn>
                    <a:cxn ang="0">
                      <a:pos x="8" y="32"/>
                    </a:cxn>
                    <a:cxn ang="0">
                      <a:pos x="13" y="22"/>
                    </a:cxn>
                    <a:cxn ang="0">
                      <a:pos x="17" y="13"/>
                    </a:cxn>
                    <a:cxn ang="0">
                      <a:pos x="20" y="6"/>
                    </a:cxn>
                    <a:cxn ang="0">
                      <a:pos x="22" y="1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114" h="99">
                      <a:moveTo>
                        <a:pt x="22" y="0"/>
                      </a:moveTo>
                      <a:lnTo>
                        <a:pt x="114" y="50"/>
                      </a:lnTo>
                      <a:lnTo>
                        <a:pt x="113" y="52"/>
                      </a:lnTo>
                      <a:lnTo>
                        <a:pt x="110" y="57"/>
                      </a:lnTo>
                      <a:lnTo>
                        <a:pt x="106" y="65"/>
                      </a:lnTo>
                      <a:lnTo>
                        <a:pt x="101" y="75"/>
                      </a:lnTo>
                      <a:lnTo>
                        <a:pt x="89" y="99"/>
                      </a:lnTo>
                      <a:lnTo>
                        <a:pt x="0" y="55"/>
                      </a:lnTo>
                      <a:lnTo>
                        <a:pt x="4" y="43"/>
                      </a:lnTo>
                      <a:lnTo>
                        <a:pt x="8" y="32"/>
                      </a:lnTo>
                      <a:lnTo>
                        <a:pt x="13" y="22"/>
                      </a:lnTo>
                      <a:lnTo>
                        <a:pt x="17" y="13"/>
                      </a:lnTo>
                      <a:lnTo>
                        <a:pt x="20" y="6"/>
                      </a:lnTo>
                      <a:lnTo>
                        <a:pt x="22" y="1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97D3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3">
                  <a:extLst>
                    <a:ext uri="{FF2B5EF4-FFF2-40B4-BE49-F238E27FC236}">
                      <a16:creationId xmlns:a16="http://schemas.microsoft.com/office/drawing/2014/main" id="{8FC7A1AE-5F90-C5DB-9D1E-525AC61407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2151" y="2795588"/>
                  <a:ext cx="195263" cy="161925"/>
                </a:xfrm>
                <a:custGeom>
                  <a:avLst/>
                  <a:gdLst/>
                  <a:ahLst/>
                  <a:cxnLst>
                    <a:cxn ang="0">
                      <a:pos x="121" y="0"/>
                    </a:cxn>
                    <a:cxn ang="0">
                      <a:pos x="123" y="0"/>
                    </a:cxn>
                    <a:cxn ang="0">
                      <a:pos x="95" y="99"/>
                    </a:cxn>
                    <a:cxn ang="0">
                      <a:pos x="68" y="102"/>
                    </a:cxn>
                    <a:cxn ang="0">
                      <a:pos x="0" y="13"/>
                    </a:cxn>
                    <a:cxn ang="0">
                      <a:pos x="3" y="13"/>
                    </a:cxn>
                    <a:cxn ang="0">
                      <a:pos x="10" y="12"/>
                    </a:cxn>
                    <a:cxn ang="0">
                      <a:pos x="18" y="12"/>
                    </a:cxn>
                    <a:cxn ang="0">
                      <a:pos x="30" y="11"/>
                    </a:cxn>
                    <a:cxn ang="0">
                      <a:pos x="43" y="10"/>
                    </a:cxn>
                    <a:cxn ang="0">
                      <a:pos x="54" y="8"/>
                    </a:cxn>
                    <a:cxn ang="0">
                      <a:pos x="64" y="8"/>
                    </a:cxn>
                    <a:cxn ang="0">
                      <a:pos x="77" y="6"/>
                    </a:cxn>
                    <a:cxn ang="0">
                      <a:pos x="92" y="4"/>
                    </a:cxn>
                    <a:cxn ang="0">
                      <a:pos x="103" y="3"/>
                    </a:cxn>
                    <a:cxn ang="0">
                      <a:pos x="114" y="1"/>
                    </a:cxn>
                    <a:cxn ang="0">
                      <a:pos x="121" y="0"/>
                    </a:cxn>
                  </a:cxnLst>
                  <a:rect l="0" t="0" r="r" b="b"/>
                  <a:pathLst>
                    <a:path w="123" h="102">
                      <a:moveTo>
                        <a:pt x="121" y="0"/>
                      </a:moveTo>
                      <a:lnTo>
                        <a:pt x="123" y="0"/>
                      </a:lnTo>
                      <a:lnTo>
                        <a:pt x="95" y="99"/>
                      </a:lnTo>
                      <a:lnTo>
                        <a:pt x="68" y="102"/>
                      </a:lnTo>
                      <a:lnTo>
                        <a:pt x="0" y="13"/>
                      </a:lnTo>
                      <a:lnTo>
                        <a:pt x="3" y="13"/>
                      </a:lnTo>
                      <a:lnTo>
                        <a:pt x="10" y="12"/>
                      </a:lnTo>
                      <a:lnTo>
                        <a:pt x="18" y="12"/>
                      </a:lnTo>
                      <a:lnTo>
                        <a:pt x="30" y="11"/>
                      </a:lnTo>
                      <a:lnTo>
                        <a:pt x="43" y="10"/>
                      </a:lnTo>
                      <a:lnTo>
                        <a:pt x="54" y="8"/>
                      </a:lnTo>
                      <a:lnTo>
                        <a:pt x="64" y="8"/>
                      </a:lnTo>
                      <a:lnTo>
                        <a:pt x="77" y="6"/>
                      </a:lnTo>
                      <a:lnTo>
                        <a:pt x="92" y="4"/>
                      </a:lnTo>
                      <a:lnTo>
                        <a:pt x="103" y="3"/>
                      </a:lnTo>
                      <a:lnTo>
                        <a:pt x="114" y="1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FF91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14">
                  <a:extLst>
                    <a:ext uri="{FF2B5EF4-FFF2-40B4-BE49-F238E27FC236}">
                      <a16:creationId xmlns:a16="http://schemas.microsoft.com/office/drawing/2014/main" id="{B19A921D-3EC7-5944-90A3-DC8020E284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176" y="2925763"/>
                  <a:ext cx="180975" cy="703263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48" y="2"/>
                    </a:cxn>
                    <a:cxn ang="0">
                      <a:pos x="49" y="8"/>
                    </a:cxn>
                    <a:cxn ang="0">
                      <a:pos x="53" y="18"/>
                    </a:cxn>
                    <a:cxn ang="0">
                      <a:pos x="56" y="31"/>
                    </a:cxn>
                    <a:cxn ang="0">
                      <a:pos x="60" y="47"/>
                    </a:cxn>
                    <a:cxn ang="0">
                      <a:pos x="65" y="65"/>
                    </a:cxn>
                    <a:cxn ang="0">
                      <a:pos x="71" y="85"/>
                    </a:cxn>
                    <a:cxn ang="0">
                      <a:pos x="76" y="107"/>
                    </a:cxn>
                    <a:cxn ang="0">
                      <a:pos x="83" y="130"/>
                    </a:cxn>
                    <a:cxn ang="0">
                      <a:pos x="88" y="154"/>
                    </a:cxn>
                    <a:cxn ang="0">
                      <a:pos x="99" y="203"/>
                    </a:cxn>
                    <a:cxn ang="0">
                      <a:pos x="104" y="227"/>
                    </a:cxn>
                    <a:cxn ang="0">
                      <a:pos x="108" y="250"/>
                    </a:cxn>
                    <a:cxn ang="0">
                      <a:pos x="112" y="272"/>
                    </a:cxn>
                    <a:cxn ang="0">
                      <a:pos x="114" y="292"/>
                    </a:cxn>
                    <a:cxn ang="0">
                      <a:pos x="68" y="443"/>
                    </a:cxn>
                    <a:cxn ang="0">
                      <a:pos x="0" y="326"/>
                    </a:cxn>
                    <a:cxn ang="0">
                      <a:pos x="0" y="324"/>
                    </a:cxn>
                    <a:cxn ang="0">
                      <a:pos x="1" y="316"/>
                    </a:cxn>
                    <a:cxn ang="0">
                      <a:pos x="2" y="303"/>
                    </a:cxn>
                    <a:cxn ang="0">
                      <a:pos x="4" y="288"/>
                    </a:cxn>
                    <a:cxn ang="0">
                      <a:pos x="5" y="268"/>
                    </a:cxn>
                    <a:cxn ang="0">
                      <a:pos x="8" y="246"/>
                    </a:cxn>
                    <a:cxn ang="0">
                      <a:pos x="9" y="222"/>
                    </a:cxn>
                    <a:cxn ang="0">
                      <a:pos x="12" y="196"/>
                    </a:cxn>
                    <a:cxn ang="0">
                      <a:pos x="14" y="169"/>
                    </a:cxn>
                    <a:cxn ang="0">
                      <a:pos x="17" y="114"/>
                    </a:cxn>
                    <a:cxn ang="0">
                      <a:pos x="19" y="88"/>
                    </a:cxn>
                    <a:cxn ang="0">
                      <a:pos x="20" y="63"/>
                    </a:cxn>
                    <a:cxn ang="0">
                      <a:pos x="20" y="18"/>
                    </a:cxn>
                    <a:cxn ang="0">
                      <a:pos x="19" y="0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114" h="443">
                      <a:moveTo>
                        <a:pt x="47" y="0"/>
                      </a:moveTo>
                      <a:lnTo>
                        <a:pt x="48" y="2"/>
                      </a:lnTo>
                      <a:lnTo>
                        <a:pt x="49" y="8"/>
                      </a:lnTo>
                      <a:lnTo>
                        <a:pt x="53" y="18"/>
                      </a:lnTo>
                      <a:lnTo>
                        <a:pt x="56" y="31"/>
                      </a:lnTo>
                      <a:lnTo>
                        <a:pt x="60" y="47"/>
                      </a:lnTo>
                      <a:lnTo>
                        <a:pt x="65" y="65"/>
                      </a:lnTo>
                      <a:lnTo>
                        <a:pt x="71" y="85"/>
                      </a:lnTo>
                      <a:lnTo>
                        <a:pt x="76" y="107"/>
                      </a:lnTo>
                      <a:lnTo>
                        <a:pt x="83" y="130"/>
                      </a:lnTo>
                      <a:lnTo>
                        <a:pt x="88" y="154"/>
                      </a:lnTo>
                      <a:lnTo>
                        <a:pt x="99" y="203"/>
                      </a:lnTo>
                      <a:lnTo>
                        <a:pt x="104" y="227"/>
                      </a:lnTo>
                      <a:lnTo>
                        <a:pt x="108" y="250"/>
                      </a:lnTo>
                      <a:lnTo>
                        <a:pt x="112" y="272"/>
                      </a:lnTo>
                      <a:lnTo>
                        <a:pt x="114" y="292"/>
                      </a:lnTo>
                      <a:lnTo>
                        <a:pt x="68" y="443"/>
                      </a:lnTo>
                      <a:lnTo>
                        <a:pt x="0" y="326"/>
                      </a:lnTo>
                      <a:lnTo>
                        <a:pt x="0" y="324"/>
                      </a:lnTo>
                      <a:lnTo>
                        <a:pt x="1" y="316"/>
                      </a:lnTo>
                      <a:lnTo>
                        <a:pt x="2" y="303"/>
                      </a:lnTo>
                      <a:lnTo>
                        <a:pt x="4" y="288"/>
                      </a:lnTo>
                      <a:lnTo>
                        <a:pt x="5" y="268"/>
                      </a:lnTo>
                      <a:lnTo>
                        <a:pt x="8" y="246"/>
                      </a:lnTo>
                      <a:lnTo>
                        <a:pt x="9" y="222"/>
                      </a:lnTo>
                      <a:lnTo>
                        <a:pt x="12" y="196"/>
                      </a:lnTo>
                      <a:lnTo>
                        <a:pt x="14" y="169"/>
                      </a:lnTo>
                      <a:lnTo>
                        <a:pt x="17" y="114"/>
                      </a:lnTo>
                      <a:lnTo>
                        <a:pt x="19" y="88"/>
                      </a:lnTo>
                      <a:lnTo>
                        <a:pt x="20" y="63"/>
                      </a:lnTo>
                      <a:lnTo>
                        <a:pt x="20" y="18"/>
                      </a:lnTo>
                      <a:lnTo>
                        <a:pt x="19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FF91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Freeform 15">
                  <a:extLst>
                    <a:ext uri="{FF2B5EF4-FFF2-40B4-BE49-F238E27FC236}">
                      <a16:creationId xmlns:a16="http://schemas.microsoft.com/office/drawing/2014/main" id="{1BDC853F-578A-E584-3C76-734FC513D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7163" y="1524000"/>
                  <a:ext cx="1011238" cy="1128713"/>
                </a:xfrm>
                <a:custGeom>
                  <a:avLst/>
                  <a:gdLst/>
                  <a:ahLst/>
                  <a:cxnLst>
                    <a:cxn ang="0">
                      <a:pos x="262" y="0"/>
                    </a:cxn>
                    <a:cxn ang="0">
                      <a:pos x="296" y="2"/>
                    </a:cxn>
                    <a:cxn ang="0">
                      <a:pos x="330" y="8"/>
                    </a:cxn>
                    <a:cxn ang="0">
                      <a:pos x="363" y="17"/>
                    </a:cxn>
                    <a:cxn ang="0">
                      <a:pos x="396" y="31"/>
                    </a:cxn>
                    <a:cxn ang="0">
                      <a:pos x="429" y="48"/>
                    </a:cxn>
                    <a:cxn ang="0">
                      <a:pos x="460" y="69"/>
                    </a:cxn>
                    <a:cxn ang="0">
                      <a:pos x="489" y="93"/>
                    </a:cxn>
                    <a:cxn ang="0">
                      <a:pos x="518" y="120"/>
                    </a:cxn>
                    <a:cxn ang="0">
                      <a:pos x="543" y="150"/>
                    </a:cxn>
                    <a:cxn ang="0">
                      <a:pos x="567" y="185"/>
                    </a:cxn>
                    <a:cxn ang="0">
                      <a:pos x="588" y="222"/>
                    </a:cxn>
                    <a:cxn ang="0">
                      <a:pos x="607" y="262"/>
                    </a:cxn>
                    <a:cxn ang="0">
                      <a:pos x="619" y="295"/>
                    </a:cxn>
                    <a:cxn ang="0">
                      <a:pos x="629" y="328"/>
                    </a:cxn>
                    <a:cxn ang="0">
                      <a:pos x="634" y="362"/>
                    </a:cxn>
                    <a:cxn ang="0">
                      <a:pos x="637" y="395"/>
                    </a:cxn>
                    <a:cxn ang="0">
                      <a:pos x="637" y="428"/>
                    </a:cxn>
                    <a:cxn ang="0">
                      <a:pos x="635" y="461"/>
                    </a:cxn>
                    <a:cxn ang="0">
                      <a:pos x="629" y="493"/>
                    </a:cxn>
                    <a:cxn ang="0">
                      <a:pos x="621" y="523"/>
                    </a:cxn>
                    <a:cxn ang="0">
                      <a:pos x="610" y="552"/>
                    </a:cxn>
                    <a:cxn ang="0">
                      <a:pos x="597" y="579"/>
                    </a:cxn>
                    <a:cxn ang="0">
                      <a:pos x="581" y="605"/>
                    </a:cxn>
                    <a:cxn ang="0">
                      <a:pos x="562" y="628"/>
                    </a:cxn>
                    <a:cxn ang="0">
                      <a:pos x="540" y="650"/>
                    </a:cxn>
                    <a:cxn ang="0">
                      <a:pos x="516" y="668"/>
                    </a:cxn>
                    <a:cxn ang="0">
                      <a:pos x="489" y="683"/>
                    </a:cxn>
                    <a:cxn ang="0">
                      <a:pos x="460" y="695"/>
                    </a:cxn>
                    <a:cxn ang="0">
                      <a:pos x="424" y="705"/>
                    </a:cxn>
                    <a:cxn ang="0">
                      <a:pos x="388" y="710"/>
                    </a:cxn>
                    <a:cxn ang="0">
                      <a:pos x="352" y="711"/>
                    </a:cxn>
                    <a:cxn ang="0">
                      <a:pos x="317" y="708"/>
                    </a:cxn>
                    <a:cxn ang="0">
                      <a:pos x="282" y="700"/>
                    </a:cxn>
                    <a:cxn ang="0">
                      <a:pos x="248" y="687"/>
                    </a:cxn>
                    <a:cxn ang="0">
                      <a:pos x="215" y="672"/>
                    </a:cxn>
                    <a:cxn ang="0">
                      <a:pos x="184" y="652"/>
                    </a:cxn>
                    <a:cxn ang="0">
                      <a:pos x="154" y="628"/>
                    </a:cxn>
                    <a:cxn ang="0">
                      <a:pos x="125" y="602"/>
                    </a:cxn>
                    <a:cxn ang="0">
                      <a:pos x="99" y="572"/>
                    </a:cxn>
                    <a:cxn ang="0">
                      <a:pos x="73" y="538"/>
                    </a:cxn>
                    <a:cxn ang="0">
                      <a:pos x="51" y="502"/>
                    </a:cxn>
                    <a:cxn ang="0">
                      <a:pos x="37" y="472"/>
                    </a:cxn>
                    <a:cxn ang="0">
                      <a:pos x="25" y="442"/>
                    </a:cxn>
                    <a:cxn ang="0">
                      <a:pos x="15" y="412"/>
                    </a:cxn>
                    <a:cxn ang="0">
                      <a:pos x="8" y="380"/>
                    </a:cxn>
                    <a:cxn ang="0">
                      <a:pos x="3" y="348"/>
                    </a:cxn>
                    <a:cxn ang="0">
                      <a:pos x="0" y="316"/>
                    </a:cxn>
                    <a:cxn ang="0">
                      <a:pos x="0" y="283"/>
                    </a:cxn>
                    <a:cxn ang="0">
                      <a:pos x="2" y="252"/>
                    </a:cxn>
                    <a:cxn ang="0">
                      <a:pos x="6" y="221"/>
                    </a:cxn>
                    <a:cxn ang="0">
                      <a:pos x="13" y="191"/>
                    </a:cxn>
                    <a:cxn ang="0">
                      <a:pos x="23" y="162"/>
                    </a:cxn>
                    <a:cxn ang="0">
                      <a:pos x="35" y="135"/>
                    </a:cxn>
                    <a:cxn ang="0">
                      <a:pos x="49" y="110"/>
                    </a:cxn>
                    <a:cxn ang="0">
                      <a:pos x="65" y="87"/>
                    </a:cxn>
                    <a:cxn ang="0">
                      <a:pos x="85" y="66"/>
                    </a:cxn>
                    <a:cxn ang="0">
                      <a:pos x="106" y="48"/>
                    </a:cxn>
                    <a:cxn ang="0">
                      <a:pos x="131" y="33"/>
                    </a:cxn>
                    <a:cxn ang="0">
                      <a:pos x="162" y="19"/>
                    </a:cxn>
                    <a:cxn ang="0">
                      <a:pos x="195" y="9"/>
                    </a:cxn>
                    <a:cxn ang="0">
                      <a:pos x="228" y="2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637" h="711">
                      <a:moveTo>
                        <a:pt x="262" y="0"/>
                      </a:moveTo>
                      <a:lnTo>
                        <a:pt x="296" y="2"/>
                      </a:lnTo>
                      <a:lnTo>
                        <a:pt x="330" y="8"/>
                      </a:lnTo>
                      <a:lnTo>
                        <a:pt x="363" y="17"/>
                      </a:lnTo>
                      <a:lnTo>
                        <a:pt x="396" y="31"/>
                      </a:lnTo>
                      <a:lnTo>
                        <a:pt x="429" y="48"/>
                      </a:lnTo>
                      <a:lnTo>
                        <a:pt x="460" y="69"/>
                      </a:lnTo>
                      <a:lnTo>
                        <a:pt x="489" y="93"/>
                      </a:lnTo>
                      <a:lnTo>
                        <a:pt x="518" y="120"/>
                      </a:lnTo>
                      <a:lnTo>
                        <a:pt x="543" y="150"/>
                      </a:lnTo>
                      <a:lnTo>
                        <a:pt x="567" y="185"/>
                      </a:lnTo>
                      <a:lnTo>
                        <a:pt x="588" y="222"/>
                      </a:lnTo>
                      <a:lnTo>
                        <a:pt x="607" y="262"/>
                      </a:lnTo>
                      <a:lnTo>
                        <a:pt x="619" y="295"/>
                      </a:lnTo>
                      <a:lnTo>
                        <a:pt x="629" y="328"/>
                      </a:lnTo>
                      <a:lnTo>
                        <a:pt x="634" y="362"/>
                      </a:lnTo>
                      <a:lnTo>
                        <a:pt x="637" y="395"/>
                      </a:lnTo>
                      <a:lnTo>
                        <a:pt x="637" y="428"/>
                      </a:lnTo>
                      <a:lnTo>
                        <a:pt x="635" y="461"/>
                      </a:lnTo>
                      <a:lnTo>
                        <a:pt x="629" y="493"/>
                      </a:lnTo>
                      <a:lnTo>
                        <a:pt x="621" y="523"/>
                      </a:lnTo>
                      <a:lnTo>
                        <a:pt x="610" y="552"/>
                      </a:lnTo>
                      <a:lnTo>
                        <a:pt x="597" y="579"/>
                      </a:lnTo>
                      <a:lnTo>
                        <a:pt x="581" y="605"/>
                      </a:lnTo>
                      <a:lnTo>
                        <a:pt x="562" y="628"/>
                      </a:lnTo>
                      <a:lnTo>
                        <a:pt x="540" y="650"/>
                      </a:lnTo>
                      <a:lnTo>
                        <a:pt x="516" y="668"/>
                      </a:lnTo>
                      <a:lnTo>
                        <a:pt x="489" y="683"/>
                      </a:lnTo>
                      <a:lnTo>
                        <a:pt x="460" y="695"/>
                      </a:lnTo>
                      <a:lnTo>
                        <a:pt x="424" y="705"/>
                      </a:lnTo>
                      <a:lnTo>
                        <a:pt x="388" y="710"/>
                      </a:lnTo>
                      <a:lnTo>
                        <a:pt x="352" y="711"/>
                      </a:lnTo>
                      <a:lnTo>
                        <a:pt x="317" y="708"/>
                      </a:lnTo>
                      <a:lnTo>
                        <a:pt x="282" y="700"/>
                      </a:lnTo>
                      <a:lnTo>
                        <a:pt x="248" y="687"/>
                      </a:lnTo>
                      <a:lnTo>
                        <a:pt x="215" y="672"/>
                      </a:lnTo>
                      <a:lnTo>
                        <a:pt x="184" y="652"/>
                      </a:lnTo>
                      <a:lnTo>
                        <a:pt x="154" y="628"/>
                      </a:lnTo>
                      <a:lnTo>
                        <a:pt x="125" y="602"/>
                      </a:lnTo>
                      <a:lnTo>
                        <a:pt x="99" y="572"/>
                      </a:lnTo>
                      <a:lnTo>
                        <a:pt x="73" y="538"/>
                      </a:lnTo>
                      <a:lnTo>
                        <a:pt x="51" y="502"/>
                      </a:lnTo>
                      <a:lnTo>
                        <a:pt x="37" y="472"/>
                      </a:lnTo>
                      <a:lnTo>
                        <a:pt x="25" y="442"/>
                      </a:lnTo>
                      <a:lnTo>
                        <a:pt x="15" y="412"/>
                      </a:lnTo>
                      <a:lnTo>
                        <a:pt x="8" y="380"/>
                      </a:lnTo>
                      <a:lnTo>
                        <a:pt x="3" y="348"/>
                      </a:lnTo>
                      <a:lnTo>
                        <a:pt x="0" y="316"/>
                      </a:lnTo>
                      <a:lnTo>
                        <a:pt x="0" y="283"/>
                      </a:lnTo>
                      <a:lnTo>
                        <a:pt x="2" y="252"/>
                      </a:lnTo>
                      <a:lnTo>
                        <a:pt x="6" y="221"/>
                      </a:lnTo>
                      <a:lnTo>
                        <a:pt x="13" y="191"/>
                      </a:lnTo>
                      <a:lnTo>
                        <a:pt x="23" y="162"/>
                      </a:lnTo>
                      <a:lnTo>
                        <a:pt x="35" y="135"/>
                      </a:lnTo>
                      <a:lnTo>
                        <a:pt x="49" y="110"/>
                      </a:lnTo>
                      <a:lnTo>
                        <a:pt x="65" y="87"/>
                      </a:lnTo>
                      <a:lnTo>
                        <a:pt x="85" y="66"/>
                      </a:lnTo>
                      <a:lnTo>
                        <a:pt x="106" y="48"/>
                      </a:lnTo>
                      <a:lnTo>
                        <a:pt x="131" y="33"/>
                      </a:lnTo>
                      <a:lnTo>
                        <a:pt x="162" y="19"/>
                      </a:lnTo>
                      <a:lnTo>
                        <a:pt x="195" y="9"/>
                      </a:lnTo>
                      <a:lnTo>
                        <a:pt x="228" y="2"/>
                      </a:lnTo>
                      <a:lnTo>
                        <a:pt x="262" y="0"/>
                      </a:lnTo>
                      <a:close/>
                    </a:path>
                  </a:pathLst>
                </a:custGeom>
                <a:solidFill>
                  <a:srgbClr val="FFC97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16">
                  <a:extLst>
                    <a:ext uri="{FF2B5EF4-FFF2-40B4-BE49-F238E27FC236}">
                      <a16:creationId xmlns:a16="http://schemas.microsoft.com/office/drawing/2014/main" id="{A7AF47D3-A234-1507-8CF5-F7702B8956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3838" y="1577975"/>
                  <a:ext cx="912813" cy="1016000"/>
                </a:xfrm>
                <a:custGeom>
                  <a:avLst/>
                  <a:gdLst/>
                  <a:ahLst/>
                  <a:cxnLst>
                    <a:cxn ang="0">
                      <a:pos x="244" y="0"/>
                    </a:cxn>
                    <a:cxn ang="0">
                      <a:pos x="277" y="2"/>
                    </a:cxn>
                    <a:cxn ang="0">
                      <a:pos x="309" y="9"/>
                    </a:cxn>
                    <a:cxn ang="0">
                      <a:pos x="342" y="20"/>
                    </a:cxn>
                    <a:cxn ang="0">
                      <a:pos x="373" y="35"/>
                    </a:cxn>
                    <a:cxn ang="0">
                      <a:pos x="404" y="53"/>
                    </a:cxn>
                    <a:cxn ang="0">
                      <a:pos x="433" y="75"/>
                    </a:cxn>
                    <a:cxn ang="0">
                      <a:pos x="460" y="101"/>
                    </a:cxn>
                    <a:cxn ang="0">
                      <a:pos x="486" y="130"/>
                    </a:cxn>
                    <a:cxn ang="0">
                      <a:pos x="509" y="162"/>
                    </a:cxn>
                    <a:cxn ang="0">
                      <a:pos x="530" y="197"/>
                    </a:cxn>
                    <a:cxn ang="0">
                      <a:pos x="548" y="236"/>
                    </a:cxn>
                    <a:cxn ang="0">
                      <a:pos x="559" y="268"/>
                    </a:cxn>
                    <a:cxn ang="0">
                      <a:pos x="568" y="300"/>
                    </a:cxn>
                    <a:cxn ang="0">
                      <a:pos x="572" y="332"/>
                    </a:cxn>
                    <a:cxn ang="0">
                      <a:pos x="575" y="364"/>
                    </a:cxn>
                    <a:cxn ang="0">
                      <a:pos x="574" y="396"/>
                    </a:cxn>
                    <a:cxn ang="0">
                      <a:pos x="571" y="427"/>
                    </a:cxn>
                    <a:cxn ang="0">
                      <a:pos x="565" y="457"/>
                    </a:cxn>
                    <a:cxn ang="0">
                      <a:pos x="555" y="485"/>
                    </a:cxn>
                    <a:cxn ang="0">
                      <a:pos x="543" y="512"/>
                    </a:cxn>
                    <a:cxn ang="0">
                      <a:pos x="528" y="537"/>
                    </a:cxn>
                    <a:cxn ang="0">
                      <a:pos x="511" y="560"/>
                    </a:cxn>
                    <a:cxn ang="0">
                      <a:pos x="490" y="581"/>
                    </a:cxn>
                    <a:cxn ang="0">
                      <a:pos x="468" y="599"/>
                    </a:cxn>
                    <a:cxn ang="0">
                      <a:pos x="442" y="614"/>
                    </a:cxn>
                    <a:cxn ang="0">
                      <a:pos x="415" y="626"/>
                    </a:cxn>
                    <a:cxn ang="0">
                      <a:pos x="379" y="635"/>
                    </a:cxn>
                    <a:cxn ang="0">
                      <a:pos x="345" y="640"/>
                    </a:cxn>
                    <a:cxn ang="0">
                      <a:pos x="309" y="640"/>
                    </a:cxn>
                    <a:cxn ang="0">
                      <a:pos x="275" y="635"/>
                    </a:cxn>
                    <a:cxn ang="0">
                      <a:pos x="242" y="626"/>
                    </a:cxn>
                    <a:cxn ang="0">
                      <a:pos x="209" y="612"/>
                    </a:cxn>
                    <a:cxn ang="0">
                      <a:pos x="177" y="595"/>
                    </a:cxn>
                    <a:cxn ang="0">
                      <a:pos x="147" y="573"/>
                    </a:cxn>
                    <a:cxn ang="0">
                      <a:pos x="119" y="548"/>
                    </a:cxn>
                    <a:cxn ang="0">
                      <a:pos x="92" y="519"/>
                    </a:cxn>
                    <a:cxn ang="0">
                      <a:pos x="68" y="486"/>
                    </a:cxn>
                    <a:cxn ang="0">
                      <a:pos x="46" y="451"/>
                    </a:cxn>
                    <a:cxn ang="0">
                      <a:pos x="33" y="423"/>
                    </a:cxn>
                    <a:cxn ang="0">
                      <a:pos x="21" y="394"/>
                    </a:cxn>
                    <a:cxn ang="0">
                      <a:pos x="12" y="364"/>
                    </a:cxn>
                    <a:cxn ang="0">
                      <a:pos x="6" y="334"/>
                    </a:cxn>
                    <a:cxn ang="0">
                      <a:pos x="1" y="304"/>
                    </a:cxn>
                    <a:cxn ang="0">
                      <a:pos x="0" y="273"/>
                    </a:cxn>
                    <a:cxn ang="0">
                      <a:pos x="1" y="242"/>
                    </a:cxn>
                    <a:cxn ang="0">
                      <a:pos x="4" y="212"/>
                    </a:cxn>
                    <a:cxn ang="0">
                      <a:pos x="9" y="183"/>
                    </a:cxn>
                    <a:cxn ang="0">
                      <a:pos x="17" y="155"/>
                    </a:cxn>
                    <a:cxn ang="0">
                      <a:pos x="27" y="129"/>
                    </a:cxn>
                    <a:cxn ang="0">
                      <a:pos x="41" y="104"/>
                    </a:cxn>
                    <a:cxn ang="0">
                      <a:pos x="56" y="82"/>
                    </a:cxn>
                    <a:cxn ang="0">
                      <a:pos x="74" y="61"/>
                    </a:cxn>
                    <a:cxn ang="0">
                      <a:pos x="95" y="44"/>
                    </a:cxn>
                    <a:cxn ang="0">
                      <a:pos x="118" y="29"/>
                    </a:cxn>
                    <a:cxn ang="0">
                      <a:pos x="148" y="16"/>
                    </a:cxn>
                    <a:cxn ang="0">
                      <a:pos x="179" y="6"/>
                    </a:cxn>
                    <a:cxn ang="0">
                      <a:pos x="212" y="1"/>
                    </a:cxn>
                    <a:cxn ang="0">
                      <a:pos x="244" y="0"/>
                    </a:cxn>
                  </a:cxnLst>
                  <a:rect l="0" t="0" r="r" b="b"/>
                  <a:pathLst>
                    <a:path w="575" h="640">
                      <a:moveTo>
                        <a:pt x="244" y="0"/>
                      </a:moveTo>
                      <a:lnTo>
                        <a:pt x="277" y="2"/>
                      </a:lnTo>
                      <a:lnTo>
                        <a:pt x="309" y="9"/>
                      </a:lnTo>
                      <a:lnTo>
                        <a:pt x="342" y="20"/>
                      </a:lnTo>
                      <a:lnTo>
                        <a:pt x="373" y="35"/>
                      </a:lnTo>
                      <a:lnTo>
                        <a:pt x="404" y="53"/>
                      </a:lnTo>
                      <a:lnTo>
                        <a:pt x="433" y="75"/>
                      </a:lnTo>
                      <a:lnTo>
                        <a:pt x="460" y="101"/>
                      </a:lnTo>
                      <a:lnTo>
                        <a:pt x="486" y="130"/>
                      </a:lnTo>
                      <a:lnTo>
                        <a:pt x="509" y="162"/>
                      </a:lnTo>
                      <a:lnTo>
                        <a:pt x="530" y="197"/>
                      </a:lnTo>
                      <a:lnTo>
                        <a:pt x="548" y="236"/>
                      </a:lnTo>
                      <a:lnTo>
                        <a:pt x="559" y="268"/>
                      </a:lnTo>
                      <a:lnTo>
                        <a:pt x="568" y="300"/>
                      </a:lnTo>
                      <a:lnTo>
                        <a:pt x="572" y="332"/>
                      </a:lnTo>
                      <a:lnTo>
                        <a:pt x="575" y="364"/>
                      </a:lnTo>
                      <a:lnTo>
                        <a:pt x="574" y="396"/>
                      </a:lnTo>
                      <a:lnTo>
                        <a:pt x="571" y="427"/>
                      </a:lnTo>
                      <a:lnTo>
                        <a:pt x="565" y="457"/>
                      </a:lnTo>
                      <a:lnTo>
                        <a:pt x="555" y="485"/>
                      </a:lnTo>
                      <a:lnTo>
                        <a:pt x="543" y="512"/>
                      </a:lnTo>
                      <a:lnTo>
                        <a:pt x="528" y="537"/>
                      </a:lnTo>
                      <a:lnTo>
                        <a:pt x="511" y="560"/>
                      </a:lnTo>
                      <a:lnTo>
                        <a:pt x="490" y="581"/>
                      </a:lnTo>
                      <a:lnTo>
                        <a:pt x="468" y="599"/>
                      </a:lnTo>
                      <a:lnTo>
                        <a:pt x="442" y="614"/>
                      </a:lnTo>
                      <a:lnTo>
                        <a:pt x="415" y="626"/>
                      </a:lnTo>
                      <a:lnTo>
                        <a:pt x="379" y="635"/>
                      </a:lnTo>
                      <a:lnTo>
                        <a:pt x="345" y="640"/>
                      </a:lnTo>
                      <a:lnTo>
                        <a:pt x="309" y="640"/>
                      </a:lnTo>
                      <a:lnTo>
                        <a:pt x="275" y="635"/>
                      </a:lnTo>
                      <a:lnTo>
                        <a:pt x="242" y="626"/>
                      </a:lnTo>
                      <a:lnTo>
                        <a:pt x="209" y="612"/>
                      </a:lnTo>
                      <a:lnTo>
                        <a:pt x="177" y="595"/>
                      </a:lnTo>
                      <a:lnTo>
                        <a:pt x="147" y="573"/>
                      </a:lnTo>
                      <a:lnTo>
                        <a:pt x="119" y="548"/>
                      </a:lnTo>
                      <a:lnTo>
                        <a:pt x="92" y="519"/>
                      </a:lnTo>
                      <a:lnTo>
                        <a:pt x="68" y="486"/>
                      </a:lnTo>
                      <a:lnTo>
                        <a:pt x="46" y="451"/>
                      </a:lnTo>
                      <a:lnTo>
                        <a:pt x="33" y="423"/>
                      </a:lnTo>
                      <a:lnTo>
                        <a:pt x="21" y="394"/>
                      </a:lnTo>
                      <a:lnTo>
                        <a:pt x="12" y="364"/>
                      </a:lnTo>
                      <a:lnTo>
                        <a:pt x="6" y="334"/>
                      </a:lnTo>
                      <a:lnTo>
                        <a:pt x="1" y="304"/>
                      </a:lnTo>
                      <a:lnTo>
                        <a:pt x="0" y="273"/>
                      </a:lnTo>
                      <a:lnTo>
                        <a:pt x="1" y="242"/>
                      </a:lnTo>
                      <a:lnTo>
                        <a:pt x="4" y="212"/>
                      </a:lnTo>
                      <a:lnTo>
                        <a:pt x="9" y="183"/>
                      </a:lnTo>
                      <a:lnTo>
                        <a:pt x="17" y="155"/>
                      </a:lnTo>
                      <a:lnTo>
                        <a:pt x="27" y="129"/>
                      </a:lnTo>
                      <a:lnTo>
                        <a:pt x="41" y="104"/>
                      </a:lnTo>
                      <a:lnTo>
                        <a:pt x="56" y="82"/>
                      </a:lnTo>
                      <a:lnTo>
                        <a:pt x="74" y="61"/>
                      </a:lnTo>
                      <a:lnTo>
                        <a:pt x="95" y="44"/>
                      </a:lnTo>
                      <a:lnTo>
                        <a:pt x="118" y="29"/>
                      </a:lnTo>
                      <a:lnTo>
                        <a:pt x="148" y="16"/>
                      </a:lnTo>
                      <a:lnTo>
                        <a:pt x="179" y="6"/>
                      </a:lnTo>
                      <a:lnTo>
                        <a:pt x="212" y="1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FED78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17">
                  <a:extLst>
                    <a:ext uri="{FF2B5EF4-FFF2-40B4-BE49-F238E27FC236}">
                      <a16:creationId xmlns:a16="http://schemas.microsoft.com/office/drawing/2014/main" id="{4C3D2C32-05A8-5431-9572-84A6249054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1326" y="4044950"/>
                  <a:ext cx="665163" cy="158750"/>
                </a:xfrm>
                <a:custGeom>
                  <a:avLst/>
                  <a:gdLst/>
                  <a:ahLst/>
                  <a:cxnLst>
                    <a:cxn ang="0">
                      <a:pos x="240" y="0"/>
                    </a:cxn>
                    <a:cxn ang="0">
                      <a:pos x="291" y="6"/>
                    </a:cxn>
                    <a:cxn ang="0">
                      <a:pos x="419" y="57"/>
                    </a:cxn>
                    <a:cxn ang="0">
                      <a:pos x="419" y="59"/>
                    </a:cxn>
                    <a:cxn ang="0">
                      <a:pos x="418" y="63"/>
                    </a:cxn>
                    <a:cxn ang="0">
                      <a:pos x="417" y="71"/>
                    </a:cxn>
                    <a:cxn ang="0">
                      <a:pos x="416" y="83"/>
                    </a:cxn>
                    <a:cxn ang="0">
                      <a:pos x="398" y="83"/>
                    </a:cxn>
                    <a:cxn ang="0">
                      <a:pos x="349" y="83"/>
                    </a:cxn>
                    <a:cxn ang="0">
                      <a:pos x="320" y="83"/>
                    </a:cxn>
                    <a:cxn ang="0">
                      <a:pos x="288" y="84"/>
                    </a:cxn>
                    <a:cxn ang="0">
                      <a:pos x="281" y="68"/>
                    </a:cxn>
                    <a:cxn ang="0">
                      <a:pos x="272" y="85"/>
                    </a:cxn>
                    <a:cxn ang="0">
                      <a:pos x="238" y="87"/>
                    </a:cxn>
                    <a:cxn ang="0">
                      <a:pos x="201" y="89"/>
                    </a:cxn>
                    <a:cxn ang="0">
                      <a:pos x="166" y="91"/>
                    </a:cxn>
                    <a:cxn ang="0">
                      <a:pos x="131" y="92"/>
                    </a:cxn>
                    <a:cxn ang="0">
                      <a:pos x="99" y="94"/>
                    </a:cxn>
                    <a:cxn ang="0">
                      <a:pos x="68" y="96"/>
                    </a:cxn>
                    <a:cxn ang="0">
                      <a:pos x="42" y="98"/>
                    </a:cxn>
                    <a:cxn ang="0">
                      <a:pos x="20" y="99"/>
                    </a:cxn>
                    <a:cxn ang="0">
                      <a:pos x="2" y="100"/>
                    </a:cxn>
                    <a:cxn ang="0">
                      <a:pos x="1" y="93"/>
                    </a:cxn>
                    <a:cxn ang="0">
                      <a:pos x="1" y="83"/>
                    </a:cxn>
                    <a:cxn ang="0">
                      <a:pos x="1" y="75"/>
                    </a:cxn>
                    <a:cxn ang="0">
                      <a:pos x="0" y="68"/>
                    </a:cxn>
                    <a:cxn ang="0">
                      <a:pos x="0" y="66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419" h="100">
                      <a:moveTo>
                        <a:pt x="240" y="0"/>
                      </a:moveTo>
                      <a:lnTo>
                        <a:pt x="291" y="6"/>
                      </a:lnTo>
                      <a:lnTo>
                        <a:pt x="419" y="57"/>
                      </a:lnTo>
                      <a:lnTo>
                        <a:pt x="419" y="59"/>
                      </a:lnTo>
                      <a:lnTo>
                        <a:pt x="418" y="63"/>
                      </a:lnTo>
                      <a:lnTo>
                        <a:pt x="417" y="71"/>
                      </a:lnTo>
                      <a:lnTo>
                        <a:pt x="416" y="83"/>
                      </a:lnTo>
                      <a:lnTo>
                        <a:pt x="398" y="83"/>
                      </a:lnTo>
                      <a:lnTo>
                        <a:pt x="349" y="83"/>
                      </a:lnTo>
                      <a:lnTo>
                        <a:pt x="320" y="83"/>
                      </a:lnTo>
                      <a:lnTo>
                        <a:pt x="288" y="84"/>
                      </a:lnTo>
                      <a:lnTo>
                        <a:pt x="281" y="68"/>
                      </a:lnTo>
                      <a:lnTo>
                        <a:pt x="272" y="85"/>
                      </a:lnTo>
                      <a:lnTo>
                        <a:pt x="238" y="87"/>
                      </a:lnTo>
                      <a:lnTo>
                        <a:pt x="201" y="89"/>
                      </a:lnTo>
                      <a:lnTo>
                        <a:pt x="166" y="91"/>
                      </a:lnTo>
                      <a:lnTo>
                        <a:pt x="131" y="92"/>
                      </a:lnTo>
                      <a:lnTo>
                        <a:pt x="99" y="94"/>
                      </a:lnTo>
                      <a:lnTo>
                        <a:pt x="68" y="96"/>
                      </a:lnTo>
                      <a:lnTo>
                        <a:pt x="42" y="98"/>
                      </a:lnTo>
                      <a:lnTo>
                        <a:pt x="20" y="99"/>
                      </a:lnTo>
                      <a:lnTo>
                        <a:pt x="2" y="100"/>
                      </a:lnTo>
                      <a:lnTo>
                        <a:pt x="1" y="93"/>
                      </a:lnTo>
                      <a:lnTo>
                        <a:pt x="1" y="83"/>
                      </a:lnTo>
                      <a:lnTo>
                        <a:pt x="1" y="75"/>
                      </a:lnTo>
                      <a:lnTo>
                        <a:pt x="0" y="68"/>
                      </a:lnTo>
                      <a:lnTo>
                        <a:pt x="0" y="66"/>
                      </a:lnTo>
                      <a:lnTo>
                        <a:pt x="240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95000"/>
                    <a:lumOff val="5000"/>
                  </a:sys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18">
                  <a:extLst>
                    <a:ext uri="{FF2B5EF4-FFF2-40B4-BE49-F238E27FC236}">
                      <a16:creationId xmlns:a16="http://schemas.microsoft.com/office/drawing/2014/main" id="{2B33B147-8FC2-6AC7-3048-23A56C81D5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7163" y="1550988"/>
                  <a:ext cx="857250" cy="823913"/>
                </a:xfrm>
                <a:custGeom>
                  <a:avLst/>
                  <a:gdLst/>
                  <a:ahLst/>
                  <a:cxnLst>
                    <a:cxn ang="0">
                      <a:pos x="293" y="3"/>
                    </a:cxn>
                    <a:cxn ang="0">
                      <a:pos x="361" y="19"/>
                    </a:cxn>
                    <a:cxn ang="0">
                      <a:pos x="426" y="52"/>
                    </a:cxn>
                    <a:cxn ang="0">
                      <a:pos x="487" y="100"/>
                    </a:cxn>
                    <a:cxn ang="0">
                      <a:pos x="540" y="161"/>
                    </a:cxn>
                    <a:cxn ang="0">
                      <a:pos x="525" y="200"/>
                    </a:cxn>
                    <a:cxn ang="0">
                      <a:pos x="501" y="238"/>
                    </a:cxn>
                    <a:cxn ang="0">
                      <a:pos x="468" y="272"/>
                    </a:cxn>
                    <a:cxn ang="0">
                      <a:pos x="426" y="298"/>
                    </a:cxn>
                    <a:cxn ang="0">
                      <a:pos x="374" y="314"/>
                    </a:cxn>
                    <a:cxn ang="0">
                      <a:pos x="303" y="319"/>
                    </a:cxn>
                    <a:cxn ang="0">
                      <a:pos x="243" y="314"/>
                    </a:cxn>
                    <a:cxn ang="0">
                      <a:pos x="194" y="303"/>
                    </a:cxn>
                    <a:cxn ang="0">
                      <a:pos x="154" y="288"/>
                    </a:cxn>
                    <a:cxn ang="0">
                      <a:pos x="127" y="273"/>
                    </a:cxn>
                    <a:cxn ang="0">
                      <a:pos x="106" y="259"/>
                    </a:cxn>
                    <a:cxn ang="0">
                      <a:pos x="115" y="292"/>
                    </a:cxn>
                    <a:cxn ang="0">
                      <a:pos x="125" y="357"/>
                    </a:cxn>
                    <a:cxn ang="0">
                      <a:pos x="123" y="412"/>
                    </a:cxn>
                    <a:cxn ang="0">
                      <a:pos x="113" y="458"/>
                    </a:cxn>
                    <a:cxn ang="0">
                      <a:pos x="95" y="494"/>
                    </a:cxn>
                    <a:cxn ang="0">
                      <a:pos x="73" y="519"/>
                    </a:cxn>
                    <a:cxn ang="0">
                      <a:pos x="34" y="450"/>
                    </a:cxn>
                    <a:cxn ang="0">
                      <a:pos x="10" y="375"/>
                    </a:cxn>
                    <a:cxn ang="0">
                      <a:pos x="0" y="297"/>
                    </a:cxn>
                    <a:cxn ang="0">
                      <a:pos x="4" y="221"/>
                    </a:cxn>
                    <a:cxn ang="0">
                      <a:pos x="21" y="157"/>
                    </a:cxn>
                    <a:cxn ang="0">
                      <a:pos x="47" y="107"/>
                    </a:cxn>
                    <a:cxn ang="0">
                      <a:pos x="81" y="66"/>
                    </a:cxn>
                    <a:cxn ang="0">
                      <a:pos x="125" y="33"/>
                    </a:cxn>
                    <a:cxn ang="0">
                      <a:pos x="191" y="8"/>
                    </a:cxn>
                    <a:cxn ang="0">
                      <a:pos x="258" y="0"/>
                    </a:cxn>
                  </a:cxnLst>
                  <a:rect l="0" t="0" r="r" b="b"/>
                  <a:pathLst>
                    <a:path w="540" h="519">
                      <a:moveTo>
                        <a:pt x="258" y="0"/>
                      </a:moveTo>
                      <a:lnTo>
                        <a:pt x="293" y="3"/>
                      </a:lnTo>
                      <a:lnTo>
                        <a:pt x="327" y="9"/>
                      </a:lnTo>
                      <a:lnTo>
                        <a:pt x="361" y="19"/>
                      </a:lnTo>
                      <a:lnTo>
                        <a:pt x="394" y="34"/>
                      </a:lnTo>
                      <a:lnTo>
                        <a:pt x="426" y="52"/>
                      </a:lnTo>
                      <a:lnTo>
                        <a:pt x="457" y="74"/>
                      </a:lnTo>
                      <a:lnTo>
                        <a:pt x="487" y="100"/>
                      </a:lnTo>
                      <a:lnTo>
                        <a:pt x="514" y="129"/>
                      </a:lnTo>
                      <a:lnTo>
                        <a:pt x="540" y="161"/>
                      </a:lnTo>
                      <a:lnTo>
                        <a:pt x="533" y="181"/>
                      </a:lnTo>
                      <a:lnTo>
                        <a:pt x="525" y="200"/>
                      </a:lnTo>
                      <a:lnTo>
                        <a:pt x="514" y="219"/>
                      </a:lnTo>
                      <a:lnTo>
                        <a:pt x="501" y="238"/>
                      </a:lnTo>
                      <a:lnTo>
                        <a:pt x="486" y="255"/>
                      </a:lnTo>
                      <a:lnTo>
                        <a:pt x="468" y="272"/>
                      </a:lnTo>
                      <a:lnTo>
                        <a:pt x="448" y="286"/>
                      </a:lnTo>
                      <a:lnTo>
                        <a:pt x="426" y="298"/>
                      </a:lnTo>
                      <a:lnTo>
                        <a:pt x="402" y="307"/>
                      </a:lnTo>
                      <a:lnTo>
                        <a:pt x="374" y="314"/>
                      </a:lnTo>
                      <a:lnTo>
                        <a:pt x="337" y="318"/>
                      </a:lnTo>
                      <a:lnTo>
                        <a:pt x="303" y="319"/>
                      </a:lnTo>
                      <a:lnTo>
                        <a:pt x="272" y="318"/>
                      </a:lnTo>
                      <a:lnTo>
                        <a:pt x="243" y="314"/>
                      </a:lnTo>
                      <a:lnTo>
                        <a:pt x="217" y="309"/>
                      </a:lnTo>
                      <a:lnTo>
                        <a:pt x="194" y="303"/>
                      </a:lnTo>
                      <a:lnTo>
                        <a:pt x="173" y="296"/>
                      </a:lnTo>
                      <a:lnTo>
                        <a:pt x="154" y="288"/>
                      </a:lnTo>
                      <a:lnTo>
                        <a:pt x="139" y="280"/>
                      </a:lnTo>
                      <a:lnTo>
                        <a:pt x="127" y="273"/>
                      </a:lnTo>
                      <a:lnTo>
                        <a:pt x="110" y="262"/>
                      </a:lnTo>
                      <a:lnTo>
                        <a:pt x="106" y="259"/>
                      </a:lnTo>
                      <a:lnTo>
                        <a:pt x="105" y="257"/>
                      </a:lnTo>
                      <a:lnTo>
                        <a:pt x="115" y="292"/>
                      </a:lnTo>
                      <a:lnTo>
                        <a:pt x="121" y="325"/>
                      </a:lnTo>
                      <a:lnTo>
                        <a:pt x="125" y="357"/>
                      </a:lnTo>
                      <a:lnTo>
                        <a:pt x="125" y="385"/>
                      </a:lnTo>
                      <a:lnTo>
                        <a:pt x="123" y="412"/>
                      </a:lnTo>
                      <a:lnTo>
                        <a:pt x="119" y="437"/>
                      </a:lnTo>
                      <a:lnTo>
                        <a:pt x="113" y="458"/>
                      </a:lnTo>
                      <a:lnTo>
                        <a:pt x="104" y="477"/>
                      </a:lnTo>
                      <a:lnTo>
                        <a:pt x="95" y="494"/>
                      </a:lnTo>
                      <a:lnTo>
                        <a:pt x="84" y="507"/>
                      </a:lnTo>
                      <a:lnTo>
                        <a:pt x="73" y="519"/>
                      </a:lnTo>
                      <a:lnTo>
                        <a:pt x="51" y="485"/>
                      </a:lnTo>
                      <a:lnTo>
                        <a:pt x="34" y="450"/>
                      </a:lnTo>
                      <a:lnTo>
                        <a:pt x="21" y="413"/>
                      </a:lnTo>
                      <a:lnTo>
                        <a:pt x="10" y="375"/>
                      </a:lnTo>
                      <a:lnTo>
                        <a:pt x="4" y="337"/>
                      </a:lnTo>
                      <a:lnTo>
                        <a:pt x="0" y="297"/>
                      </a:lnTo>
                      <a:lnTo>
                        <a:pt x="0" y="259"/>
                      </a:lnTo>
                      <a:lnTo>
                        <a:pt x="4" y="221"/>
                      </a:lnTo>
                      <a:lnTo>
                        <a:pt x="11" y="184"/>
                      </a:lnTo>
                      <a:lnTo>
                        <a:pt x="21" y="157"/>
                      </a:lnTo>
                      <a:lnTo>
                        <a:pt x="32" y="131"/>
                      </a:lnTo>
                      <a:lnTo>
                        <a:pt x="47" y="107"/>
                      </a:lnTo>
                      <a:lnTo>
                        <a:pt x="63" y="85"/>
                      </a:lnTo>
                      <a:lnTo>
                        <a:pt x="81" y="66"/>
                      </a:lnTo>
                      <a:lnTo>
                        <a:pt x="102" y="48"/>
                      </a:lnTo>
                      <a:lnTo>
                        <a:pt x="125" y="33"/>
                      </a:lnTo>
                      <a:lnTo>
                        <a:pt x="158" y="18"/>
                      </a:lnTo>
                      <a:lnTo>
                        <a:pt x="191" y="8"/>
                      </a:lnTo>
                      <a:lnTo>
                        <a:pt x="225" y="3"/>
                      </a:lnTo>
                      <a:lnTo>
                        <a:pt x="258" y="0"/>
                      </a:lnTo>
                      <a:close/>
                    </a:path>
                  </a:pathLst>
                </a:custGeom>
                <a:solidFill>
                  <a:srgbClr val="F97D3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19">
                  <a:extLst>
                    <a:ext uri="{FF2B5EF4-FFF2-40B4-BE49-F238E27FC236}">
                      <a16:creationId xmlns:a16="http://schemas.microsoft.com/office/drawing/2014/main" id="{794BAF1C-5294-804B-CDB1-2FE0FAC528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8576" y="3871913"/>
                  <a:ext cx="174625" cy="104775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95" y="4"/>
                    </a:cxn>
                    <a:cxn ang="0">
                      <a:pos x="99" y="8"/>
                    </a:cxn>
                    <a:cxn ang="0">
                      <a:pos x="104" y="14"/>
                    </a:cxn>
                    <a:cxn ang="0">
                      <a:pos x="110" y="20"/>
                    </a:cxn>
                    <a:cxn ang="0">
                      <a:pos x="18" y="66"/>
                    </a:cxn>
                    <a:cxn ang="0">
                      <a:pos x="10" y="53"/>
                    </a:cxn>
                    <a:cxn ang="0">
                      <a:pos x="6" y="41"/>
                    </a:cxn>
                    <a:cxn ang="0">
                      <a:pos x="2" y="31"/>
                    </a:cxn>
                    <a:cxn ang="0">
                      <a:pos x="0" y="22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110" h="66">
                      <a:moveTo>
                        <a:pt x="91" y="0"/>
                      </a:moveTo>
                      <a:lnTo>
                        <a:pt x="95" y="4"/>
                      </a:lnTo>
                      <a:lnTo>
                        <a:pt x="99" y="8"/>
                      </a:lnTo>
                      <a:lnTo>
                        <a:pt x="104" y="14"/>
                      </a:lnTo>
                      <a:lnTo>
                        <a:pt x="110" y="20"/>
                      </a:lnTo>
                      <a:lnTo>
                        <a:pt x="18" y="66"/>
                      </a:lnTo>
                      <a:lnTo>
                        <a:pt x="10" y="53"/>
                      </a:lnTo>
                      <a:lnTo>
                        <a:pt x="6" y="41"/>
                      </a:lnTo>
                      <a:lnTo>
                        <a:pt x="2" y="31"/>
                      </a:lnTo>
                      <a:lnTo>
                        <a:pt x="0" y="22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F97D3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20">
                  <a:extLst>
                    <a:ext uri="{FF2B5EF4-FFF2-40B4-BE49-F238E27FC236}">
                      <a16:creationId xmlns:a16="http://schemas.microsoft.com/office/drawing/2014/main" id="{A561EE03-FDC9-7084-AB67-F9AD90E578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2851" y="2814638"/>
                  <a:ext cx="963613" cy="1344613"/>
                </a:xfrm>
                <a:custGeom>
                  <a:avLst/>
                  <a:gdLst/>
                  <a:ahLst/>
                  <a:cxnLst>
                    <a:cxn ang="0">
                      <a:pos x="219" y="3"/>
                    </a:cxn>
                    <a:cxn ang="0">
                      <a:pos x="257" y="7"/>
                    </a:cxn>
                    <a:cxn ang="0">
                      <a:pos x="356" y="7"/>
                    </a:cxn>
                    <a:cxn ang="0">
                      <a:pos x="383" y="7"/>
                    </a:cxn>
                    <a:cxn ang="0">
                      <a:pos x="393" y="6"/>
                    </a:cxn>
                    <a:cxn ang="0">
                      <a:pos x="411" y="79"/>
                    </a:cxn>
                    <a:cxn ang="0">
                      <a:pos x="433" y="152"/>
                    </a:cxn>
                    <a:cxn ang="0">
                      <a:pos x="471" y="258"/>
                    </a:cxn>
                    <a:cxn ang="0">
                      <a:pos x="498" y="324"/>
                    </a:cxn>
                    <a:cxn ang="0">
                      <a:pos x="524" y="385"/>
                    </a:cxn>
                    <a:cxn ang="0">
                      <a:pos x="549" y="438"/>
                    </a:cxn>
                    <a:cxn ang="0">
                      <a:pos x="571" y="482"/>
                    </a:cxn>
                    <a:cxn ang="0">
                      <a:pos x="588" y="515"/>
                    </a:cxn>
                    <a:cxn ang="0">
                      <a:pos x="599" y="536"/>
                    </a:cxn>
                    <a:cxn ang="0">
                      <a:pos x="607" y="783"/>
                    </a:cxn>
                    <a:cxn ang="0">
                      <a:pos x="275" y="847"/>
                    </a:cxn>
                    <a:cxn ang="0">
                      <a:pos x="281" y="762"/>
                    </a:cxn>
                    <a:cxn ang="0">
                      <a:pos x="282" y="638"/>
                    </a:cxn>
                    <a:cxn ang="0">
                      <a:pos x="280" y="562"/>
                    </a:cxn>
                    <a:cxn ang="0">
                      <a:pos x="277" y="493"/>
                    </a:cxn>
                    <a:cxn ang="0">
                      <a:pos x="272" y="436"/>
                    </a:cxn>
                    <a:cxn ang="0">
                      <a:pos x="268" y="391"/>
                    </a:cxn>
                    <a:cxn ang="0">
                      <a:pos x="265" y="362"/>
                    </a:cxn>
                    <a:cxn ang="0">
                      <a:pos x="263" y="352"/>
                    </a:cxn>
                    <a:cxn ang="0">
                      <a:pos x="252" y="421"/>
                    </a:cxn>
                    <a:cxn ang="0">
                      <a:pos x="241" y="476"/>
                    </a:cxn>
                    <a:cxn ang="0">
                      <a:pos x="229" y="526"/>
                    </a:cxn>
                    <a:cxn ang="0">
                      <a:pos x="211" y="597"/>
                    </a:cxn>
                    <a:cxn ang="0">
                      <a:pos x="203" y="622"/>
                    </a:cxn>
                    <a:cxn ang="0">
                      <a:pos x="195" y="644"/>
                    </a:cxn>
                    <a:cxn ang="0">
                      <a:pos x="185" y="663"/>
                    </a:cxn>
                    <a:cxn ang="0">
                      <a:pos x="174" y="686"/>
                    </a:cxn>
                    <a:cxn ang="0">
                      <a:pos x="151" y="732"/>
                    </a:cxn>
                    <a:cxn ang="0">
                      <a:pos x="130" y="777"/>
                    </a:cxn>
                    <a:cxn ang="0">
                      <a:pos x="0" y="744"/>
                    </a:cxn>
                    <a:cxn ang="0">
                      <a:pos x="19" y="702"/>
                    </a:cxn>
                    <a:cxn ang="0">
                      <a:pos x="56" y="607"/>
                    </a:cxn>
                    <a:cxn ang="0">
                      <a:pos x="73" y="562"/>
                    </a:cxn>
                    <a:cxn ang="0">
                      <a:pos x="87" y="524"/>
                    </a:cxn>
                    <a:cxn ang="0">
                      <a:pos x="97" y="496"/>
                    </a:cxn>
                    <a:cxn ang="0">
                      <a:pos x="100" y="481"/>
                    </a:cxn>
                    <a:cxn ang="0">
                      <a:pos x="124" y="374"/>
                    </a:cxn>
                    <a:cxn ang="0">
                      <a:pos x="148" y="273"/>
                    </a:cxn>
                    <a:cxn ang="0">
                      <a:pos x="163" y="183"/>
                    </a:cxn>
                    <a:cxn ang="0">
                      <a:pos x="176" y="115"/>
                    </a:cxn>
                    <a:cxn ang="0">
                      <a:pos x="187" y="66"/>
                    </a:cxn>
                    <a:cxn ang="0">
                      <a:pos x="195" y="31"/>
                    </a:cxn>
                    <a:cxn ang="0">
                      <a:pos x="201" y="11"/>
                    </a:cxn>
                    <a:cxn ang="0">
                      <a:pos x="204" y="1"/>
                    </a:cxn>
                  </a:cxnLst>
                  <a:rect l="0" t="0" r="r" b="b"/>
                  <a:pathLst>
                    <a:path w="607" h="847">
                      <a:moveTo>
                        <a:pt x="204" y="0"/>
                      </a:moveTo>
                      <a:lnTo>
                        <a:pt x="219" y="3"/>
                      </a:lnTo>
                      <a:lnTo>
                        <a:pt x="237" y="5"/>
                      </a:lnTo>
                      <a:lnTo>
                        <a:pt x="257" y="7"/>
                      </a:lnTo>
                      <a:lnTo>
                        <a:pt x="278" y="7"/>
                      </a:lnTo>
                      <a:lnTo>
                        <a:pt x="356" y="7"/>
                      </a:lnTo>
                      <a:lnTo>
                        <a:pt x="371" y="7"/>
                      </a:lnTo>
                      <a:lnTo>
                        <a:pt x="383" y="7"/>
                      </a:lnTo>
                      <a:lnTo>
                        <a:pt x="391" y="6"/>
                      </a:lnTo>
                      <a:lnTo>
                        <a:pt x="393" y="6"/>
                      </a:lnTo>
                      <a:lnTo>
                        <a:pt x="401" y="42"/>
                      </a:lnTo>
                      <a:lnTo>
                        <a:pt x="411" y="79"/>
                      </a:lnTo>
                      <a:lnTo>
                        <a:pt x="422" y="115"/>
                      </a:lnTo>
                      <a:lnTo>
                        <a:pt x="433" y="152"/>
                      </a:lnTo>
                      <a:lnTo>
                        <a:pt x="458" y="223"/>
                      </a:lnTo>
                      <a:lnTo>
                        <a:pt x="471" y="258"/>
                      </a:lnTo>
                      <a:lnTo>
                        <a:pt x="485" y="292"/>
                      </a:lnTo>
                      <a:lnTo>
                        <a:pt x="498" y="324"/>
                      </a:lnTo>
                      <a:lnTo>
                        <a:pt x="512" y="355"/>
                      </a:lnTo>
                      <a:lnTo>
                        <a:pt x="524" y="385"/>
                      </a:lnTo>
                      <a:lnTo>
                        <a:pt x="537" y="412"/>
                      </a:lnTo>
                      <a:lnTo>
                        <a:pt x="549" y="438"/>
                      </a:lnTo>
                      <a:lnTo>
                        <a:pt x="560" y="461"/>
                      </a:lnTo>
                      <a:lnTo>
                        <a:pt x="571" y="482"/>
                      </a:lnTo>
                      <a:lnTo>
                        <a:pt x="580" y="500"/>
                      </a:lnTo>
                      <a:lnTo>
                        <a:pt x="588" y="515"/>
                      </a:lnTo>
                      <a:lnTo>
                        <a:pt x="594" y="528"/>
                      </a:lnTo>
                      <a:lnTo>
                        <a:pt x="599" y="536"/>
                      </a:lnTo>
                      <a:lnTo>
                        <a:pt x="603" y="544"/>
                      </a:lnTo>
                      <a:lnTo>
                        <a:pt x="607" y="783"/>
                      </a:lnTo>
                      <a:lnTo>
                        <a:pt x="576" y="843"/>
                      </a:lnTo>
                      <a:lnTo>
                        <a:pt x="275" y="847"/>
                      </a:lnTo>
                      <a:lnTo>
                        <a:pt x="278" y="805"/>
                      </a:lnTo>
                      <a:lnTo>
                        <a:pt x="281" y="762"/>
                      </a:lnTo>
                      <a:lnTo>
                        <a:pt x="282" y="720"/>
                      </a:lnTo>
                      <a:lnTo>
                        <a:pt x="282" y="638"/>
                      </a:lnTo>
                      <a:lnTo>
                        <a:pt x="282" y="599"/>
                      </a:lnTo>
                      <a:lnTo>
                        <a:pt x="280" y="562"/>
                      </a:lnTo>
                      <a:lnTo>
                        <a:pt x="278" y="526"/>
                      </a:lnTo>
                      <a:lnTo>
                        <a:pt x="277" y="493"/>
                      </a:lnTo>
                      <a:lnTo>
                        <a:pt x="274" y="462"/>
                      </a:lnTo>
                      <a:lnTo>
                        <a:pt x="272" y="436"/>
                      </a:lnTo>
                      <a:lnTo>
                        <a:pt x="270" y="411"/>
                      </a:lnTo>
                      <a:lnTo>
                        <a:pt x="268" y="391"/>
                      </a:lnTo>
                      <a:lnTo>
                        <a:pt x="266" y="374"/>
                      </a:lnTo>
                      <a:lnTo>
                        <a:pt x="265" y="362"/>
                      </a:lnTo>
                      <a:lnTo>
                        <a:pt x="263" y="355"/>
                      </a:lnTo>
                      <a:lnTo>
                        <a:pt x="263" y="352"/>
                      </a:lnTo>
                      <a:lnTo>
                        <a:pt x="258" y="388"/>
                      </a:lnTo>
                      <a:lnTo>
                        <a:pt x="252" y="421"/>
                      </a:lnTo>
                      <a:lnTo>
                        <a:pt x="246" y="449"/>
                      </a:lnTo>
                      <a:lnTo>
                        <a:pt x="241" y="476"/>
                      </a:lnTo>
                      <a:lnTo>
                        <a:pt x="235" y="501"/>
                      </a:lnTo>
                      <a:lnTo>
                        <a:pt x="229" y="526"/>
                      </a:lnTo>
                      <a:lnTo>
                        <a:pt x="222" y="553"/>
                      </a:lnTo>
                      <a:lnTo>
                        <a:pt x="211" y="597"/>
                      </a:lnTo>
                      <a:lnTo>
                        <a:pt x="207" y="610"/>
                      </a:lnTo>
                      <a:lnTo>
                        <a:pt x="203" y="622"/>
                      </a:lnTo>
                      <a:lnTo>
                        <a:pt x="199" y="633"/>
                      </a:lnTo>
                      <a:lnTo>
                        <a:pt x="195" y="644"/>
                      </a:lnTo>
                      <a:lnTo>
                        <a:pt x="190" y="653"/>
                      </a:lnTo>
                      <a:lnTo>
                        <a:pt x="185" y="663"/>
                      </a:lnTo>
                      <a:lnTo>
                        <a:pt x="180" y="674"/>
                      </a:lnTo>
                      <a:lnTo>
                        <a:pt x="174" y="686"/>
                      </a:lnTo>
                      <a:lnTo>
                        <a:pt x="167" y="699"/>
                      </a:lnTo>
                      <a:lnTo>
                        <a:pt x="151" y="732"/>
                      </a:lnTo>
                      <a:lnTo>
                        <a:pt x="141" y="753"/>
                      </a:lnTo>
                      <a:lnTo>
                        <a:pt x="130" y="777"/>
                      </a:lnTo>
                      <a:lnTo>
                        <a:pt x="118" y="804"/>
                      </a:lnTo>
                      <a:lnTo>
                        <a:pt x="0" y="744"/>
                      </a:lnTo>
                      <a:lnTo>
                        <a:pt x="10" y="724"/>
                      </a:lnTo>
                      <a:lnTo>
                        <a:pt x="19" y="702"/>
                      </a:lnTo>
                      <a:lnTo>
                        <a:pt x="48" y="631"/>
                      </a:lnTo>
                      <a:lnTo>
                        <a:pt x="56" y="607"/>
                      </a:lnTo>
                      <a:lnTo>
                        <a:pt x="65" y="584"/>
                      </a:lnTo>
                      <a:lnTo>
                        <a:pt x="73" y="562"/>
                      </a:lnTo>
                      <a:lnTo>
                        <a:pt x="80" y="542"/>
                      </a:lnTo>
                      <a:lnTo>
                        <a:pt x="87" y="524"/>
                      </a:lnTo>
                      <a:lnTo>
                        <a:pt x="92" y="508"/>
                      </a:lnTo>
                      <a:lnTo>
                        <a:pt x="97" y="496"/>
                      </a:lnTo>
                      <a:lnTo>
                        <a:pt x="99" y="486"/>
                      </a:lnTo>
                      <a:lnTo>
                        <a:pt x="100" y="481"/>
                      </a:lnTo>
                      <a:lnTo>
                        <a:pt x="111" y="427"/>
                      </a:lnTo>
                      <a:lnTo>
                        <a:pt x="124" y="374"/>
                      </a:lnTo>
                      <a:lnTo>
                        <a:pt x="136" y="323"/>
                      </a:lnTo>
                      <a:lnTo>
                        <a:pt x="148" y="273"/>
                      </a:lnTo>
                      <a:lnTo>
                        <a:pt x="156" y="225"/>
                      </a:lnTo>
                      <a:lnTo>
                        <a:pt x="163" y="183"/>
                      </a:lnTo>
                      <a:lnTo>
                        <a:pt x="170" y="147"/>
                      </a:lnTo>
                      <a:lnTo>
                        <a:pt x="176" y="115"/>
                      </a:lnTo>
                      <a:lnTo>
                        <a:pt x="182" y="88"/>
                      </a:lnTo>
                      <a:lnTo>
                        <a:pt x="187" y="66"/>
                      </a:lnTo>
                      <a:lnTo>
                        <a:pt x="191" y="46"/>
                      </a:lnTo>
                      <a:lnTo>
                        <a:pt x="195" y="31"/>
                      </a:lnTo>
                      <a:lnTo>
                        <a:pt x="198" y="19"/>
                      </a:lnTo>
                      <a:lnTo>
                        <a:pt x="201" y="11"/>
                      </a:lnTo>
                      <a:lnTo>
                        <a:pt x="203" y="5"/>
                      </a:lnTo>
                      <a:lnTo>
                        <a:pt x="204" y="1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Text" lastClr="000000">
                        <a:lumMod val="75000"/>
                        <a:lumOff val="25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75000"/>
                        <a:lumOff val="25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75000"/>
                        <a:lumOff val="25000"/>
                        <a:shade val="100000"/>
                        <a:satMod val="115000"/>
                      </a:sysClr>
                    </a:gs>
                  </a:gsLst>
                  <a:lin ang="162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21">
                  <a:extLst>
                    <a:ext uri="{FF2B5EF4-FFF2-40B4-BE49-F238E27FC236}">
                      <a16:creationId xmlns:a16="http://schemas.microsoft.com/office/drawing/2014/main" id="{F513F926-B70D-B325-5CF6-CC42085CC4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5626" y="3230563"/>
                  <a:ext cx="344488" cy="900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0" y="295"/>
                    </a:cxn>
                    <a:cxn ang="0">
                      <a:pos x="207" y="487"/>
                    </a:cxn>
                    <a:cxn ang="0">
                      <a:pos x="217" y="525"/>
                    </a:cxn>
                    <a:cxn ang="0">
                      <a:pos x="197" y="567"/>
                    </a:cxn>
                    <a:cxn ang="0">
                      <a:pos x="192" y="522"/>
                    </a:cxn>
                    <a:cxn ang="0">
                      <a:pos x="196" y="322"/>
                    </a:cxn>
                    <a:cxn ang="0">
                      <a:pos x="195" y="321"/>
                    </a:cxn>
                    <a:cxn ang="0">
                      <a:pos x="192" y="316"/>
                    </a:cxn>
                    <a:cxn ang="0">
                      <a:pos x="186" y="308"/>
                    </a:cxn>
                    <a:cxn ang="0">
                      <a:pos x="179" y="298"/>
                    </a:cxn>
                    <a:cxn ang="0">
                      <a:pos x="171" y="285"/>
                    </a:cxn>
                    <a:cxn ang="0">
                      <a:pos x="161" y="270"/>
                    </a:cxn>
                    <a:cxn ang="0">
                      <a:pos x="150" y="252"/>
                    </a:cxn>
                    <a:cxn ang="0">
                      <a:pos x="138" y="234"/>
                    </a:cxn>
                    <a:cxn ang="0">
                      <a:pos x="126" y="213"/>
                    </a:cxn>
                    <a:cxn ang="0">
                      <a:pos x="111" y="192"/>
                    </a:cxn>
                    <a:cxn ang="0">
                      <a:pos x="97" y="169"/>
                    </a:cxn>
                    <a:cxn ang="0">
                      <a:pos x="83" y="145"/>
                    </a:cxn>
                    <a:cxn ang="0">
                      <a:pos x="69" y="121"/>
                    </a:cxn>
                    <a:cxn ang="0">
                      <a:pos x="54" y="97"/>
                    </a:cxn>
                    <a:cxn ang="0">
                      <a:pos x="40" y="72"/>
                    </a:cxn>
                    <a:cxn ang="0">
                      <a:pos x="13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7" h="567">
                      <a:moveTo>
                        <a:pt x="0" y="0"/>
                      </a:moveTo>
                      <a:lnTo>
                        <a:pt x="210" y="295"/>
                      </a:lnTo>
                      <a:lnTo>
                        <a:pt x="207" y="487"/>
                      </a:lnTo>
                      <a:lnTo>
                        <a:pt x="217" y="525"/>
                      </a:lnTo>
                      <a:lnTo>
                        <a:pt x="197" y="567"/>
                      </a:lnTo>
                      <a:lnTo>
                        <a:pt x="192" y="522"/>
                      </a:lnTo>
                      <a:lnTo>
                        <a:pt x="196" y="322"/>
                      </a:lnTo>
                      <a:lnTo>
                        <a:pt x="195" y="321"/>
                      </a:lnTo>
                      <a:lnTo>
                        <a:pt x="192" y="316"/>
                      </a:lnTo>
                      <a:lnTo>
                        <a:pt x="186" y="308"/>
                      </a:lnTo>
                      <a:lnTo>
                        <a:pt x="179" y="298"/>
                      </a:lnTo>
                      <a:lnTo>
                        <a:pt x="171" y="285"/>
                      </a:lnTo>
                      <a:lnTo>
                        <a:pt x="161" y="270"/>
                      </a:lnTo>
                      <a:lnTo>
                        <a:pt x="150" y="252"/>
                      </a:lnTo>
                      <a:lnTo>
                        <a:pt x="138" y="234"/>
                      </a:lnTo>
                      <a:lnTo>
                        <a:pt x="126" y="213"/>
                      </a:lnTo>
                      <a:lnTo>
                        <a:pt x="111" y="192"/>
                      </a:lnTo>
                      <a:lnTo>
                        <a:pt x="97" y="169"/>
                      </a:lnTo>
                      <a:lnTo>
                        <a:pt x="83" y="145"/>
                      </a:lnTo>
                      <a:lnTo>
                        <a:pt x="69" y="121"/>
                      </a:lnTo>
                      <a:lnTo>
                        <a:pt x="54" y="97"/>
                      </a:lnTo>
                      <a:lnTo>
                        <a:pt x="40" y="72"/>
                      </a:lnTo>
                      <a:lnTo>
                        <a:pt x="13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95000"/>
                    <a:lumOff val="5000"/>
                  </a:sys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22">
                  <a:extLst>
                    <a:ext uri="{FF2B5EF4-FFF2-40B4-BE49-F238E27FC236}">
                      <a16:creationId xmlns:a16="http://schemas.microsoft.com/office/drawing/2014/main" id="{3164494E-B8E1-2D7C-BDD5-47861B1355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3126" y="2754313"/>
                  <a:ext cx="612775" cy="1397000"/>
                </a:xfrm>
                <a:custGeom>
                  <a:avLst/>
                  <a:gdLst/>
                  <a:ahLst/>
                  <a:cxnLst>
                    <a:cxn ang="0">
                      <a:pos x="159" y="2"/>
                    </a:cxn>
                    <a:cxn ang="0">
                      <a:pos x="163" y="20"/>
                    </a:cxn>
                    <a:cxn ang="0">
                      <a:pos x="170" y="53"/>
                    </a:cxn>
                    <a:cxn ang="0">
                      <a:pos x="178" y="97"/>
                    </a:cxn>
                    <a:cxn ang="0">
                      <a:pos x="189" y="149"/>
                    </a:cxn>
                    <a:cxn ang="0">
                      <a:pos x="211" y="252"/>
                    </a:cxn>
                    <a:cxn ang="0">
                      <a:pos x="230" y="337"/>
                    </a:cxn>
                    <a:cxn ang="0">
                      <a:pos x="249" y="408"/>
                    </a:cxn>
                    <a:cxn ang="0">
                      <a:pos x="265" y="452"/>
                    </a:cxn>
                    <a:cxn ang="0">
                      <a:pos x="278" y="482"/>
                    </a:cxn>
                    <a:cxn ang="0">
                      <a:pos x="294" y="518"/>
                    </a:cxn>
                    <a:cxn ang="0">
                      <a:pos x="322" y="578"/>
                    </a:cxn>
                    <a:cxn ang="0">
                      <a:pos x="351" y="636"/>
                    </a:cxn>
                    <a:cxn ang="0">
                      <a:pos x="367" y="669"/>
                    </a:cxn>
                    <a:cxn ang="0">
                      <a:pos x="378" y="693"/>
                    </a:cxn>
                    <a:cxn ang="0">
                      <a:pos x="385" y="708"/>
                    </a:cxn>
                    <a:cxn ang="0">
                      <a:pos x="273" y="767"/>
                    </a:cxn>
                    <a:cxn ang="0">
                      <a:pos x="269" y="759"/>
                    </a:cxn>
                    <a:cxn ang="0">
                      <a:pos x="259" y="740"/>
                    </a:cxn>
                    <a:cxn ang="0">
                      <a:pos x="244" y="711"/>
                    </a:cxn>
                    <a:cxn ang="0">
                      <a:pos x="226" y="674"/>
                    </a:cxn>
                    <a:cxn ang="0">
                      <a:pos x="196" y="611"/>
                    </a:cxn>
                    <a:cxn ang="0">
                      <a:pos x="176" y="567"/>
                    </a:cxn>
                    <a:cxn ang="0">
                      <a:pos x="159" y="525"/>
                    </a:cxn>
                    <a:cxn ang="0">
                      <a:pos x="145" y="487"/>
                    </a:cxn>
                    <a:cxn ang="0">
                      <a:pos x="137" y="456"/>
                    </a:cxn>
                    <a:cxn ang="0">
                      <a:pos x="138" y="466"/>
                    </a:cxn>
                    <a:cxn ang="0">
                      <a:pos x="141" y="491"/>
                    </a:cxn>
                    <a:cxn ang="0">
                      <a:pos x="145" y="528"/>
                    </a:cxn>
                    <a:cxn ang="0">
                      <a:pos x="149" y="575"/>
                    </a:cxn>
                    <a:cxn ang="0">
                      <a:pos x="156" y="654"/>
                    </a:cxn>
                    <a:cxn ang="0">
                      <a:pos x="159" y="708"/>
                    </a:cxn>
                    <a:cxn ang="0">
                      <a:pos x="160" y="803"/>
                    </a:cxn>
                    <a:cxn ang="0">
                      <a:pos x="159" y="839"/>
                    </a:cxn>
                    <a:cxn ang="0">
                      <a:pos x="158" y="865"/>
                    </a:cxn>
                    <a:cxn ang="0">
                      <a:pos x="16" y="880"/>
                    </a:cxn>
                    <a:cxn ang="0">
                      <a:pos x="6" y="606"/>
                    </a:cxn>
                    <a:cxn ang="0">
                      <a:pos x="9" y="602"/>
                    </a:cxn>
                    <a:cxn ang="0">
                      <a:pos x="16" y="589"/>
                    </a:cxn>
                    <a:cxn ang="0">
                      <a:pos x="27" y="567"/>
                    </a:cxn>
                    <a:cxn ang="0">
                      <a:pos x="40" y="534"/>
                    </a:cxn>
                    <a:cxn ang="0">
                      <a:pos x="53" y="491"/>
                    </a:cxn>
                    <a:cxn ang="0">
                      <a:pos x="66" y="435"/>
                    </a:cxn>
                    <a:cxn ang="0">
                      <a:pos x="76" y="367"/>
                    </a:cxn>
                    <a:cxn ang="0">
                      <a:pos x="81" y="285"/>
                    </a:cxn>
                    <a:cxn ang="0">
                      <a:pos x="83" y="189"/>
                    </a:cxn>
                    <a:cxn ang="0">
                      <a:pos x="77" y="78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386" h="880">
                      <a:moveTo>
                        <a:pt x="158" y="0"/>
                      </a:moveTo>
                      <a:lnTo>
                        <a:pt x="159" y="2"/>
                      </a:lnTo>
                      <a:lnTo>
                        <a:pt x="160" y="9"/>
                      </a:lnTo>
                      <a:lnTo>
                        <a:pt x="163" y="20"/>
                      </a:lnTo>
                      <a:lnTo>
                        <a:pt x="166" y="35"/>
                      </a:lnTo>
                      <a:lnTo>
                        <a:pt x="170" y="53"/>
                      </a:lnTo>
                      <a:lnTo>
                        <a:pt x="174" y="75"/>
                      </a:lnTo>
                      <a:lnTo>
                        <a:pt x="178" y="97"/>
                      </a:lnTo>
                      <a:lnTo>
                        <a:pt x="184" y="123"/>
                      </a:lnTo>
                      <a:lnTo>
                        <a:pt x="189" y="149"/>
                      </a:lnTo>
                      <a:lnTo>
                        <a:pt x="200" y="204"/>
                      </a:lnTo>
                      <a:lnTo>
                        <a:pt x="211" y="252"/>
                      </a:lnTo>
                      <a:lnTo>
                        <a:pt x="220" y="297"/>
                      </a:lnTo>
                      <a:lnTo>
                        <a:pt x="230" y="337"/>
                      </a:lnTo>
                      <a:lnTo>
                        <a:pt x="239" y="374"/>
                      </a:lnTo>
                      <a:lnTo>
                        <a:pt x="249" y="408"/>
                      </a:lnTo>
                      <a:lnTo>
                        <a:pt x="260" y="440"/>
                      </a:lnTo>
                      <a:lnTo>
                        <a:pt x="265" y="452"/>
                      </a:lnTo>
                      <a:lnTo>
                        <a:pt x="270" y="466"/>
                      </a:lnTo>
                      <a:lnTo>
                        <a:pt x="278" y="482"/>
                      </a:lnTo>
                      <a:lnTo>
                        <a:pt x="285" y="499"/>
                      </a:lnTo>
                      <a:lnTo>
                        <a:pt x="294" y="518"/>
                      </a:lnTo>
                      <a:lnTo>
                        <a:pt x="304" y="537"/>
                      </a:lnTo>
                      <a:lnTo>
                        <a:pt x="322" y="578"/>
                      </a:lnTo>
                      <a:lnTo>
                        <a:pt x="341" y="618"/>
                      </a:lnTo>
                      <a:lnTo>
                        <a:pt x="351" y="636"/>
                      </a:lnTo>
                      <a:lnTo>
                        <a:pt x="359" y="653"/>
                      </a:lnTo>
                      <a:lnTo>
                        <a:pt x="367" y="669"/>
                      </a:lnTo>
                      <a:lnTo>
                        <a:pt x="373" y="682"/>
                      </a:lnTo>
                      <a:lnTo>
                        <a:pt x="378" y="693"/>
                      </a:lnTo>
                      <a:lnTo>
                        <a:pt x="383" y="702"/>
                      </a:lnTo>
                      <a:lnTo>
                        <a:pt x="385" y="708"/>
                      </a:lnTo>
                      <a:lnTo>
                        <a:pt x="386" y="709"/>
                      </a:lnTo>
                      <a:lnTo>
                        <a:pt x="273" y="767"/>
                      </a:lnTo>
                      <a:lnTo>
                        <a:pt x="272" y="765"/>
                      </a:lnTo>
                      <a:lnTo>
                        <a:pt x="269" y="759"/>
                      </a:lnTo>
                      <a:lnTo>
                        <a:pt x="265" y="751"/>
                      </a:lnTo>
                      <a:lnTo>
                        <a:pt x="259" y="740"/>
                      </a:lnTo>
                      <a:lnTo>
                        <a:pt x="252" y="726"/>
                      </a:lnTo>
                      <a:lnTo>
                        <a:pt x="244" y="711"/>
                      </a:lnTo>
                      <a:lnTo>
                        <a:pt x="235" y="693"/>
                      </a:lnTo>
                      <a:lnTo>
                        <a:pt x="226" y="674"/>
                      </a:lnTo>
                      <a:lnTo>
                        <a:pt x="216" y="653"/>
                      </a:lnTo>
                      <a:lnTo>
                        <a:pt x="196" y="611"/>
                      </a:lnTo>
                      <a:lnTo>
                        <a:pt x="186" y="589"/>
                      </a:lnTo>
                      <a:lnTo>
                        <a:pt x="176" y="567"/>
                      </a:lnTo>
                      <a:lnTo>
                        <a:pt x="167" y="545"/>
                      </a:lnTo>
                      <a:lnTo>
                        <a:pt x="159" y="525"/>
                      </a:lnTo>
                      <a:lnTo>
                        <a:pt x="152" y="505"/>
                      </a:lnTo>
                      <a:lnTo>
                        <a:pt x="145" y="487"/>
                      </a:lnTo>
                      <a:lnTo>
                        <a:pt x="141" y="471"/>
                      </a:lnTo>
                      <a:lnTo>
                        <a:pt x="137" y="456"/>
                      </a:lnTo>
                      <a:lnTo>
                        <a:pt x="137" y="459"/>
                      </a:lnTo>
                      <a:lnTo>
                        <a:pt x="138" y="466"/>
                      </a:lnTo>
                      <a:lnTo>
                        <a:pt x="140" y="476"/>
                      </a:lnTo>
                      <a:lnTo>
                        <a:pt x="141" y="491"/>
                      </a:lnTo>
                      <a:lnTo>
                        <a:pt x="143" y="508"/>
                      </a:lnTo>
                      <a:lnTo>
                        <a:pt x="145" y="528"/>
                      </a:lnTo>
                      <a:lnTo>
                        <a:pt x="147" y="551"/>
                      </a:lnTo>
                      <a:lnTo>
                        <a:pt x="149" y="575"/>
                      </a:lnTo>
                      <a:lnTo>
                        <a:pt x="152" y="600"/>
                      </a:lnTo>
                      <a:lnTo>
                        <a:pt x="156" y="654"/>
                      </a:lnTo>
                      <a:lnTo>
                        <a:pt x="158" y="682"/>
                      </a:lnTo>
                      <a:lnTo>
                        <a:pt x="159" y="708"/>
                      </a:lnTo>
                      <a:lnTo>
                        <a:pt x="160" y="725"/>
                      </a:lnTo>
                      <a:lnTo>
                        <a:pt x="160" y="803"/>
                      </a:lnTo>
                      <a:lnTo>
                        <a:pt x="159" y="822"/>
                      </a:lnTo>
                      <a:lnTo>
                        <a:pt x="159" y="839"/>
                      </a:lnTo>
                      <a:lnTo>
                        <a:pt x="159" y="854"/>
                      </a:lnTo>
                      <a:lnTo>
                        <a:pt x="158" y="865"/>
                      </a:lnTo>
                      <a:lnTo>
                        <a:pt x="158" y="875"/>
                      </a:lnTo>
                      <a:lnTo>
                        <a:pt x="16" y="880"/>
                      </a:lnTo>
                      <a:lnTo>
                        <a:pt x="0" y="814"/>
                      </a:lnTo>
                      <a:lnTo>
                        <a:pt x="6" y="606"/>
                      </a:lnTo>
                      <a:lnTo>
                        <a:pt x="7" y="605"/>
                      </a:lnTo>
                      <a:lnTo>
                        <a:pt x="9" y="602"/>
                      </a:lnTo>
                      <a:lnTo>
                        <a:pt x="12" y="596"/>
                      </a:lnTo>
                      <a:lnTo>
                        <a:pt x="16" y="589"/>
                      </a:lnTo>
                      <a:lnTo>
                        <a:pt x="22" y="579"/>
                      </a:lnTo>
                      <a:lnTo>
                        <a:pt x="27" y="567"/>
                      </a:lnTo>
                      <a:lnTo>
                        <a:pt x="33" y="552"/>
                      </a:lnTo>
                      <a:lnTo>
                        <a:pt x="40" y="534"/>
                      </a:lnTo>
                      <a:lnTo>
                        <a:pt x="47" y="514"/>
                      </a:lnTo>
                      <a:lnTo>
                        <a:pt x="53" y="491"/>
                      </a:lnTo>
                      <a:lnTo>
                        <a:pt x="59" y="464"/>
                      </a:lnTo>
                      <a:lnTo>
                        <a:pt x="66" y="435"/>
                      </a:lnTo>
                      <a:lnTo>
                        <a:pt x="71" y="403"/>
                      </a:lnTo>
                      <a:lnTo>
                        <a:pt x="76" y="367"/>
                      </a:lnTo>
                      <a:lnTo>
                        <a:pt x="79" y="328"/>
                      </a:lnTo>
                      <a:lnTo>
                        <a:pt x="81" y="285"/>
                      </a:lnTo>
                      <a:lnTo>
                        <a:pt x="83" y="239"/>
                      </a:lnTo>
                      <a:lnTo>
                        <a:pt x="83" y="189"/>
                      </a:lnTo>
                      <a:lnTo>
                        <a:pt x="81" y="135"/>
                      </a:lnTo>
                      <a:lnTo>
                        <a:pt x="77" y="78"/>
                      </a:lnTo>
                      <a:lnTo>
                        <a:pt x="71" y="16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Text" lastClr="000000">
                        <a:lumMod val="75000"/>
                        <a:lumOff val="25000"/>
                        <a:shade val="30000"/>
                        <a:satMod val="115000"/>
                      </a:sysClr>
                    </a:gs>
                    <a:gs pos="50000">
                      <a:sysClr val="windowText" lastClr="000000">
                        <a:lumMod val="75000"/>
                        <a:lumOff val="25000"/>
                        <a:shade val="67500"/>
                        <a:satMod val="115000"/>
                      </a:sysClr>
                    </a:gs>
                    <a:gs pos="100000">
                      <a:sysClr val="windowText" lastClr="000000">
                        <a:lumMod val="75000"/>
                        <a:lumOff val="25000"/>
                        <a:shade val="100000"/>
                        <a:satMod val="115000"/>
                      </a:sysClr>
                    </a:gs>
                  </a:gsLst>
                  <a:lin ang="162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23">
                  <a:extLst>
                    <a:ext uri="{FF2B5EF4-FFF2-40B4-BE49-F238E27FC236}">
                      <a16:creationId xmlns:a16="http://schemas.microsoft.com/office/drawing/2014/main" id="{91692FAF-1940-B171-A090-F3ADE977D1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5188" y="2763838"/>
                  <a:ext cx="246063" cy="952500"/>
                </a:xfrm>
                <a:custGeom>
                  <a:avLst/>
                  <a:gdLst/>
                  <a:ahLst/>
                  <a:cxnLst>
                    <a:cxn ang="0">
                      <a:pos x="146" y="0"/>
                    </a:cxn>
                    <a:cxn ang="0">
                      <a:pos x="155" y="168"/>
                    </a:cxn>
                    <a:cxn ang="0">
                      <a:pos x="115" y="188"/>
                    </a:cxn>
                    <a:cxn ang="0">
                      <a:pos x="148" y="196"/>
                    </a:cxn>
                    <a:cxn ang="0">
                      <a:pos x="147" y="198"/>
                    </a:cxn>
                    <a:cxn ang="0">
                      <a:pos x="146" y="206"/>
                    </a:cxn>
                    <a:cxn ang="0">
                      <a:pos x="144" y="217"/>
                    </a:cxn>
                    <a:cxn ang="0">
                      <a:pos x="140" y="232"/>
                    </a:cxn>
                    <a:cxn ang="0">
                      <a:pos x="136" y="251"/>
                    </a:cxn>
                    <a:cxn ang="0">
                      <a:pos x="131" y="272"/>
                    </a:cxn>
                    <a:cxn ang="0">
                      <a:pos x="125" y="296"/>
                    </a:cxn>
                    <a:cxn ang="0">
                      <a:pos x="119" y="323"/>
                    </a:cxn>
                    <a:cxn ang="0">
                      <a:pos x="111" y="350"/>
                    </a:cxn>
                    <a:cxn ang="0">
                      <a:pos x="103" y="379"/>
                    </a:cxn>
                    <a:cxn ang="0">
                      <a:pos x="84" y="439"/>
                    </a:cxn>
                    <a:cxn ang="0">
                      <a:pos x="73" y="468"/>
                    </a:cxn>
                    <a:cxn ang="0">
                      <a:pos x="62" y="498"/>
                    </a:cxn>
                    <a:cxn ang="0">
                      <a:pos x="50" y="526"/>
                    </a:cxn>
                    <a:cxn ang="0">
                      <a:pos x="38" y="553"/>
                    </a:cxn>
                    <a:cxn ang="0">
                      <a:pos x="24" y="577"/>
                    </a:cxn>
                    <a:cxn ang="0">
                      <a:pos x="11" y="600"/>
                    </a:cxn>
                    <a:cxn ang="0">
                      <a:pos x="0" y="555"/>
                    </a:cxn>
                    <a:cxn ang="0">
                      <a:pos x="1" y="553"/>
                    </a:cxn>
                    <a:cxn ang="0">
                      <a:pos x="3" y="546"/>
                    </a:cxn>
                    <a:cxn ang="0">
                      <a:pos x="6" y="537"/>
                    </a:cxn>
                    <a:cxn ang="0">
                      <a:pos x="11" y="524"/>
                    </a:cxn>
                    <a:cxn ang="0">
                      <a:pos x="16" y="506"/>
                    </a:cxn>
                    <a:cxn ang="0">
                      <a:pos x="21" y="487"/>
                    </a:cxn>
                    <a:cxn ang="0">
                      <a:pos x="27" y="465"/>
                    </a:cxn>
                    <a:cxn ang="0">
                      <a:pos x="34" y="439"/>
                    </a:cxn>
                    <a:cxn ang="0">
                      <a:pos x="40" y="412"/>
                    </a:cxn>
                    <a:cxn ang="0">
                      <a:pos x="46" y="383"/>
                    </a:cxn>
                    <a:cxn ang="0">
                      <a:pos x="51" y="352"/>
                    </a:cxn>
                    <a:cxn ang="0">
                      <a:pos x="55" y="320"/>
                    </a:cxn>
                    <a:cxn ang="0">
                      <a:pos x="59" y="287"/>
                    </a:cxn>
                    <a:cxn ang="0">
                      <a:pos x="62" y="242"/>
                    </a:cxn>
                    <a:cxn ang="0">
                      <a:pos x="64" y="201"/>
                    </a:cxn>
                    <a:cxn ang="0">
                      <a:pos x="65" y="163"/>
                    </a:cxn>
                    <a:cxn ang="0">
                      <a:pos x="65" y="129"/>
                    </a:cxn>
                    <a:cxn ang="0">
                      <a:pos x="64" y="99"/>
                    </a:cxn>
                    <a:cxn ang="0">
                      <a:pos x="63" y="74"/>
                    </a:cxn>
                    <a:cxn ang="0">
                      <a:pos x="61" y="53"/>
                    </a:cxn>
                    <a:cxn ang="0">
                      <a:pos x="60" y="35"/>
                    </a:cxn>
                    <a:cxn ang="0">
                      <a:pos x="59" y="24"/>
                    </a:cxn>
                    <a:cxn ang="0">
                      <a:pos x="57" y="16"/>
                    </a:cxn>
                    <a:cxn ang="0">
                      <a:pos x="57" y="13"/>
                    </a:cxn>
                    <a:cxn ang="0">
                      <a:pos x="146" y="0"/>
                    </a:cxn>
                  </a:cxnLst>
                  <a:rect l="0" t="0" r="r" b="b"/>
                  <a:pathLst>
                    <a:path w="155" h="600">
                      <a:moveTo>
                        <a:pt x="146" y="0"/>
                      </a:moveTo>
                      <a:lnTo>
                        <a:pt x="155" y="168"/>
                      </a:lnTo>
                      <a:lnTo>
                        <a:pt x="115" y="188"/>
                      </a:lnTo>
                      <a:lnTo>
                        <a:pt x="148" y="196"/>
                      </a:lnTo>
                      <a:lnTo>
                        <a:pt x="147" y="198"/>
                      </a:lnTo>
                      <a:lnTo>
                        <a:pt x="146" y="206"/>
                      </a:lnTo>
                      <a:lnTo>
                        <a:pt x="144" y="217"/>
                      </a:lnTo>
                      <a:lnTo>
                        <a:pt x="140" y="232"/>
                      </a:lnTo>
                      <a:lnTo>
                        <a:pt x="136" y="251"/>
                      </a:lnTo>
                      <a:lnTo>
                        <a:pt x="131" y="272"/>
                      </a:lnTo>
                      <a:lnTo>
                        <a:pt x="125" y="296"/>
                      </a:lnTo>
                      <a:lnTo>
                        <a:pt x="119" y="323"/>
                      </a:lnTo>
                      <a:lnTo>
                        <a:pt x="111" y="350"/>
                      </a:lnTo>
                      <a:lnTo>
                        <a:pt x="103" y="379"/>
                      </a:lnTo>
                      <a:lnTo>
                        <a:pt x="84" y="439"/>
                      </a:lnTo>
                      <a:lnTo>
                        <a:pt x="73" y="468"/>
                      </a:lnTo>
                      <a:lnTo>
                        <a:pt x="62" y="498"/>
                      </a:lnTo>
                      <a:lnTo>
                        <a:pt x="50" y="526"/>
                      </a:lnTo>
                      <a:lnTo>
                        <a:pt x="38" y="553"/>
                      </a:lnTo>
                      <a:lnTo>
                        <a:pt x="24" y="577"/>
                      </a:lnTo>
                      <a:lnTo>
                        <a:pt x="11" y="600"/>
                      </a:lnTo>
                      <a:lnTo>
                        <a:pt x="0" y="555"/>
                      </a:lnTo>
                      <a:lnTo>
                        <a:pt x="1" y="553"/>
                      </a:lnTo>
                      <a:lnTo>
                        <a:pt x="3" y="546"/>
                      </a:lnTo>
                      <a:lnTo>
                        <a:pt x="6" y="537"/>
                      </a:lnTo>
                      <a:lnTo>
                        <a:pt x="11" y="524"/>
                      </a:lnTo>
                      <a:lnTo>
                        <a:pt x="16" y="506"/>
                      </a:lnTo>
                      <a:lnTo>
                        <a:pt x="21" y="487"/>
                      </a:lnTo>
                      <a:lnTo>
                        <a:pt x="27" y="465"/>
                      </a:lnTo>
                      <a:lnTo>
                        <a:pt x="34" y="439"/>
                      </a:lnTo>
                      <a:lnTo>
                        <a:pt x="40" y="412"/>
                      </a:lnTo>
                      <a:lnTo>
                        <a:pt x="46" y="383"/>
                      </a:lnTo>
                      <a:lnTo>
                        <a:pt x="51" y="352"/>
                      </a:lnTo>
                      <a:lnTo>
                        <a:pt x="55" y="320"/>
                      </a:lnTo>
                      <a:lnTo>
                        <a:pt x="59" y="287"/>
                      </a:lnTo>
                      <a:lnTo>
                        <a:pt x="62" y="242"/>
                      </a:lnTo>
                      <a:lnTo>
                        <a:pt x="64" y="201"/>
                      </a:lnTo>
                      <a:lnTo>
                        <a:pt x="65" y="163"/>
                      </a:lnTo>
                      <a:lnTo>
                        <a:pt x="65" y="129"/>
                      </a:lnTo>
                      <a:lnTo>
                        <a:pt x="64" y="99"/>
                      </a:lnTo>
                      <a:lnTo>
                        <a:pt x="63" y="74"/>
                      </a:lnTo>
                      <a:lnTo>
                        <a:pt x="61" y="53"/>
                      </a:lnTo>
                      <a:lnTo>
                        <a:pt x="60" y="35"/>
                      </a:lnTo>
                      <a:lnTo>
                        <a:pt x="59" y="24"/>
                      </a:lnTo>
                      <a:lnTo>
                        <a:pt x="57" y="16"/>
                      </a:lnTo>
                      <a:lnTo>
                        <a:pt x="57" y="13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3C535B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24">
                  <a:extLst>
                    <a:ext uri="{FF2B5EF4-FFF2-40B4-BE49-F238E27FC236}">
                      <a16:creationId xmlns:a16="http://schemas.microsoft.com/office/drawing/2014/main" id="{3F42B3DD-17E5-6975-0E11-8CF0C3A6A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9738" y="2824163"/>
                  <a:ext cx="442913" cy="892175"/>
                </a:xfrm>
                <a:custGeom>
                  <a:avLst/>
                  <a:gdLst/>
                  <a:ahLst/>
                  <a:cxnLst>
                    <a:cxn ang="0">
                      <a:pos x="93" y="2"/>
                    </a:cxn>
                    <a:cxn ang="0">
                      <a:pos x="98" y="19"/>
                    </a:cxn>
                    <a:cxn ang="0">
                      <a:pos x="107" y="50"/>
                    </a:cxn>
                    <a:cxn ang="0">
                      <a:pos x="119" y="92"/>
                    </a:cxn>
                    <a:cxn ang="0">
                      <a:pos x="134" y="140"/>
                    </a:cxn>
                    <a:cxn ang="0">
                      <a:pos x="158" y="218"/>
                    </a:cxn>
                    <a:cxn ang="0">
                      <a:pos x="175" y="267"/>
                    </a:cxn>
                    <a:cxn ang="0">
                      <a:pos x="192" y="317"/>
                    </a:cxn>
                    <a:cxn ang="0">
                      <a:pos x="212" y="366"/>
                    </a:cxn>
                    <a:cxn ang="0">
                      <a:pos x="231" y="411"/>
                    </a:cxn>
                    <a:cxn ang="0">
                      <a:pos x="249" y="449"/>
                    </a:cxn>
                    <a:cxn ang="0">
                      <a:pos x="263" y="479"/>
                    </a:cxn>
                    <a:cxn ang="0">
                      <a:pos x="273" y="499"/>
                    </a:cxn>
                    <a:cxn ang="0">
                      <a:pos x="277" y="506"/>
                    </a:cxn>
                    <a:cxn ang="0">
                      <a:pos x="277" y="560"/>
                    </a:cxn>
                    <a:cxn ang="0">
                      <a:pos x="269" y="548"/>
                    </a:cxn>
                    <a:cxn ang="0">
                      <a:pos x="254" y="525"/>
                    </a:cxn>
                    <a:cxn ang="0">
                      <a:pos x="234" y="497"/>
                    </a:cxn>
                    <a:cxn ang="0">
                      <a:pos x="200" y="449"/>
                    </a:cxn>
                    <a:cxn ang="0">
                      <a:pos x="179" y="419"/>
                    </a:cxn>
                    <a:cxn ang="0">
                      <a:pos x="160" y="395"/>
                    </a:cxn>
                    <a:cxn ang="0">
                      <a:pos x="140" y="367"/>
                    </a:cxn>
                    <a:cxn ang="0">
                      <a:pos x="97" y="302"/>
                    </a:cxn>
                    <a:cxn ang="0">
                      <a:pos x="77" y="271"/>
                    </a:cxn>
                    <a:cxn ang="0">
                      <a:pos x="61" y="245"/>
                    </a:cxn>
                    <a:cxn ang="0">
                      <a:pos x="49" y="227"/>
                    </a:cxn>
                    <a:cxn ang="0">
                      <a:pos x="45" y="220"/>
                    </a:cxn>
                    <a:cxn ang="0">
                      <a:pos x="36" y="190"/>
                    </a:cxn>
                    <a:cxn ang="0">
                      <a:pos x="33" y="181"/>
                    </a:cxn>
                    <a:cxn ang="0">
                      <a:pos x="28" y="157"/>
                    </a:cxn>
                    <a:cxn ang="0">
                      <a:pos x="21" y="125"/>
                    </a:cxn>
                    <a:cxn ang="0">
                      <a:pos x="10" y="68"/>
                    </a:cxn>
                    <a:cxn ang="0">
                      <a:pos x="4" y="3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79" h="562">
                      <a:moveTo>
                        <a:pt x="92" y="0"/>
                      </a:moveTo>
                      <a:lnTo>
                        <a:pt x="93" y="2"/>
                      </a:lnTo>
                      <a:lnTo>
                        <a:pt x="95" y="8"/>
                      </a:lnTo>
                      <a:lnTo>
                        <a:pt x="98" y="19"/>
                      </a:lnTo>
                      <a:lnTo>
                        <a:pt x="102" y="34"/>
                      </a:lnTo>
                      <a:lnTo>
                        <a:pt x="107" y="50"/>
                      </a:lnTo>
                      <a:lnTo>
                        <a:pt x="113" y="70"/>
                      </a:lnTo>
                      <a:lnTo>
                        <a:pt x="119" y="92"/>
                      </a:lnTo>
                      <a:lnTo>
                        <a:pt x="126" y="116"/>
                      </a:lnTo>
                      <a:lnTo>
                        <a:pt x="134" y="140"/>
                      </a:lnTo>
                      <a:lnTo>
                        <a:pt x="150" y="192"/>
                      </a:lnTo>
                      <a:lnTo>
                        <a:pt x="158" y="218"/>
                      </a:lnTo>
                      <a:lnTo>
                        <a:pt x="166" y="243"/>
                      </a:lnTo>
                      <a:lnTo>
                        <a:pt x="175" y="267"/>
                      </a:lnTo>
                      <a:lnTo>
                        <a:pt x="183" y="291"/>
                      </a:lnTo>
                      <a:lnTo>
                        <a:pt x="192" y="317"/>
                      </a:lnTo>
                      <a:lnTo>
                        <a:pt x="202" y="341"/>
                      </a:lnTo>
                      <a:lnTo>
                        <a:pt x="212" y="366"/>
                      </a:lnTo>
                      <a:lnTo>
                        <a:pt x="221" y="389"/>
                      </a:lnTo>
                      <a:lnTo>
                        <a:pt x="231" y="411"/>
                      </a:lnTo>
                      <a:lnTo>
                        <a:pt x="240" y="431"/>
                      </a:lnTo>
                      <a:lnTo>
                        <a:pt x="249" y="449"/>
                      </a:lnTo>
                      <a:lnTo>
                        <a:pt x="256" y="466"/>
                      </a:lnTo>
                      <a:lnTo>
                        <a:pt x="263" y="479"/>
                      </a:lnTo>
                      <a:lnTo>
                        <a:pt x="269" y="491"/>
                      </a:lnTo>
                      <a:lnTo>
                        <a:pt x="273" y="499"/>
                      </a:lnTo>
                      <a:lnTo>
                        <a:pt x="276" y="504"/>
                      </a:lnTo>
                      <a:lnTo>
                        <a:pt x="277" y="506"/>
                      </a:lnTo>
                      <a:lnTo>
                        <a:pt x="279" y="562"/>
                      </a:lnTo>
                      <a:lnTo>
                        <a:pt x="277" y="560"/>
                      </a:lnTo>
                      <a:lnTo>
                        <a:pt x="274" y="555"/>
                      </a:lnTo>
                      <a:lnTo>
                        <a:pt x="269" y="548"/>
                      </a:lnTo>
                      <a:lnTo>
                        <a:pt x="262" y="538"/>
                      </a:lnTo>
                      <a:lnTo>
                        <a:pt x="254" y="525"/>
                      </a:lnTo>
                      <a:lnTo>
                        <a:pt x="244" y="512"/>
                      </a:lnTo>
                      <a:lnTo>
                        <a:pt x="234" y="497"/>
                      </a:lnTo>
                      <a:lnTo>
                        <a:pt x="212" y="465"/>
                      </a:lnTo>
                      <a:lnTo>
                        <a:pt x="200" y="449"/>
                      </a:lnTo>
                      <a:lnTo>
                        <a:pt x="189" y="434"/>
                      </a:lnTo>
                      <a:lnTo>
                        <a:pt x="179" y="419"/>
                      </a:lnTo>
                      <a:lnTo>
                        <a:pt x="169" y="407"/>
                      </a:lnTo>
                      <a:lnTo>
                        <a:pt x="160" y="395"/>
                      </a:lnTo>
                      <a:lnTo>
                        <a:pt x="150" y="382"/>
                      </a:lnTo>
                      <a:lnTo>
                        <a:pt x="140" y="367"/>
                      </a:lnTo>
                      <a:lnTo>
                        <a:pt x="130" y="352"/>
                      </a:lnTo>
                      <a:lnTo>
                        <a:pt x="97" y="302"/>
                      </a:lnTo>
                      <a:lnTo>
                        <a:pt x="87" y="286"/>
                      </a:lnTo>
                      <a:lnTo>
                        <a:pt x="77" y="271"/>
                      </a:lnTo>
                      <a:lnTo>
                        <a:pt x="68" y="257"/>
                      </a:lnTo>
                      <a:lnTo>
                        <a:pt x="61" y="245"/>
                      </a:lnTo>
                      <a:lnTo>
                        <a:pt x="54" y="234"/>
                      </a:lnTo>
                      <a:lnTo>
                        <a:pt x="49" y="227"/>
                      </a:lnTo>
                      <a:lnTo>
                        <a:pt x="46" y="222"/>
                      </a:lnTo>
                      <a:lnTo>
                        <a:pt x="45" y="220"/>
                      </a:lnTo>
                      <a:lnTo>
                        <a:pt x="87" y="190"/>
                      </a:lnTo>
                      <a:lnTo>
                        <a:pt x="36" y="190"/>
                      </a:lnTo>
                      <a:lnTo>
                        <a:pt x="35" y="187"/>
                      </a:lnTo>
                      <a:lnTo>
                        <a:pt x="33" y="181"/>
                      </a:lnTo>
                      <a:lnTo>
                        <a:pt x="32" y="171"/>
                      </a:lnTo>
                      <a:lnTo>
                        <a:pt x="28" y="157"/>
                      </a:lnTo>
                      <a:lnTo>
                        <a:pt x="25" y="142"/>
                      </a:lnTo>
                      <a:lnTo>
                        <a:pt x="21" y="125"/>
                      </a:lnTo>
                      <a:lnTo>
                        <a:pt x="13" y="87"/>
                      </a:lnTo>
                      <a:lnTo>
                        <a:pt x="10" y="68"/>
                      </a:lnTo>
                      <a:lnTo>
                        <a:pt x="6" y="49"/>
                      </a:lnTo>
                      <a:lnTo>
                        <a:pt x="4" y="31"/>
                      </a:lnTo>
                      <a:lnTo>
                        <a:pt x="2" y="16"/>
                      </a:lnTo>
                      <a:lnTo>
                        <a:pt x="0" y="2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3C535B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25">
                  <a:extLst>
                    <a:ext uri="{FF2B5EF4-FFF2-40B4-BE49-F238E27FC236}">
                      <a16:creationId xmlns:a16="http://schemas.microsoft.com/office/drawing/2014/main" id="{E2426C22-58BE-10C3-9796-A54F8C46B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7163" y="1524000"/>
                  <a:ext cx="874713" cy="842963"/>
                </a:xfrm>
                <a:custGeom>
                  <a:avLst/>
                  <a:gdLst/>
                  <a:ahLst/>
                  <a:cxnLst>
                    <a:cxn ang="0">
                      <a:pos x="300" y="2"/>
                    </a:cxn>
                    <a:cxn ang="0">
                      <a:pos x="369" y="20"/>
                    </a:cxn>
                    <a:cxn ang="0">
                      <a:pos x="436" y="52"/>
                    </a:cxn>
                    <a:cxn ang="0">
                      <a:pos x="497" y="100"/>
                    </a:cxn>
                    <a:cxn ang="0">
                      <a:pos x="551" y="161"/>
                    </a:cxn>
                    <a:cxn ang="0">
                      <a:pos x="543" y="200"/>
                    </a:cxn>
                    <a:cxn ang="0">
                      <a:pos x="522" y="238"/>
                    </a:cxn>
                    <a:cxn ang="0">
                      <a:pos x="489" y="271"/>
                    </a:cxn>
                    <a:cxn ang="0">
                      <a:pos x="446" y="296"/>
                    </a:cxn>
                    <a:cxn ang="0">
                      <a:pos x="393" y="311"/>
                    </a:cxn>
                    <a:cxn ang="0">
                      <a:pos x="321" y="316"/>
                    </a:cxn>
                    <a:cxn ang="0">
                      <a:pos x="258" y="309"/>
                    </a:cxn>
                    <a:cxn ang="0">
                      <a:pos x="206" y="295"/>
                    </a:cxn>
                    <a:cxn ang="0">
                      <a:pos x="164" y="279"/>
                    </a:cxn>
                    <a:cxn ang="0">
                      <a:pos x="132" y="261"/>
                    </a:cxn>
                    <a:cxn ang="0">
                      <a:pos x="113" y="249"/>
                    </a:cxn>
                    <a:cxn ang="0">
                      <a:pos x="107" y="243"/>
                    </a:cxn>
                    <a:cxn ang="0">
                      <a:pos x="123" y="312"/>
                    </a:cxn>
                    <a:cxn ang="0">
                      <a:pos x="126" y="372"/>
                    </a:cxn>
                    <a:cxn ang="0">
                      <a:pos x="119" y="424"/>
                    </a:cxn>
                    <a:cxn ang="0">
                      <a:pos x="106" y="468"/>
                    </a:cxn>
                    <a:cxn ang="0">
                      <a:pos x="88" y="503"/>
                    </a:cxn>
                    <a:cxn ang="0">
                      <a:pos x="69" y="531"/>
                    </a:cxn>
                    <a:cxn ang="0">
                      <a:pos x="51" y="502"/>
                    </a:cxn>
                    <a:cxn ang="0">
                      <a:pos x="25" y="442"/>
                    </a:cxn>
                    <a:cxn ang="0">
                      <a:pos x="8" y="380"/>
                    </a:cxn>
                    <a:cxn ang="0">
                      <a:pos x="0" y="316"/>
                    </a:cxn>
                    <a:cxn ang="0">
                      <a:pos x="2" y="252"/>
                    </a:cxn>
                    <a:cxn ang="0">
                      <a:pos x="13" y="191"/>
                    </a:cxn>
                    <a:cxn ang="0">
                      <a:pos x="35" y="135"/>
                    </a:cxn>
                    <a:cxn ang="0">
                      <a:pos x="65" y="87"/>
                    </a:cxn>
                    <a:cxn ang="0">
                      <a:pos x="106" y="48"/>
                    </a:cxn>
                    <a:cxn ang="0">
                      <a:pos x="163" y="18"/>
                    </a:cxn>
                    <a:cxn ang="0">
                      <a:pos x="231" y="2"/>
                    </a:cxn>
                  </a:cxnLst>
                  <a:rect l="0" t="0" r="r" b="b"/>
                  <a:pathLst>
                    <a:path w="551" h="531">
                      <a:moveTo>
                        <a:pt x="265" y="0"/>
                      </a:moveTo>
                      <a:lnTo>
                        <a:pt x="300" y="2"/>
                      </a:lnTo>
                      <a:lnTo>
                        <a:pt x="335" y="9"/>
                      </a:lnTo>
                      <a:lnTo>
                        <a:pt x="369" y="20"/>
                      </a:lnTo>
                      <a:lnTo>
                        <a:pt x="403" y="34"/>
                      </a:lnTo>
                      <a:lnTo>
                        <a:pt x="436" y="52"/>
                      </a:lnTo>
                      <a:lnTo>
                        <a:pt x="467" y="74"/>
                      </a:lnTo>
                      <a:lnTo>
                        <a:pt x="497" y="100"/>
                      </a:lnTo>
                      <a:lnTo>
                        <a:pt x="525" y="129"/>
                      </a:lnTo>
                      <a:lnTo>
                        <a:pt x="551" y="161"/>
                      </a:lnTo>
                      <a:lnTo>
                        <a:pt x="549" y="181"/>
                      </a:lnTo>
                      <a:lnTo>
                        <a:pt x="543" y="200"/>
                      </a:lnTo>
                      <a:lnTo>
                        <a:pt x="535" y="219"/>
                      </a:lnTo>
                      <a:lnTo>
                        <a:pt x="522" y="238"/>
                      </a:lnTo>
                      <a:lnTo>
                        <a:pt x="507" y="255"/>
                      </a:lnTo>
                      <a:lnTo>
                        <a:pt x="489" y="271"/>
                      </a:lnTo>
                      <a:lnTo>
                        <a:pt x="469" y="284"/>
                      </a:lnTo>
                      <a:lnTo>
                        <a:pt x="446" y="296"/>
                      </a:lnTo>
                      <a:lnTo>
                        <a:pt x="421" y="305"/>
                      </a:lnTo>
                      <a:lnTo>
                        <a:pt x="393" y="311"/>
                      </a:lnTo>
                      <a:lnTo>
                        <a:pt x="355" y="315"/>
                      </a:lnTo>
                      <a:lnTo>
                        <a:pt x="321" y="316"/>
                      </a:lnTo>
                      <a:lnTo>
                        <a:pt x="288" y="313"/>
                      </a:lnTo>
                      <a:lnTo>
                        <a:pt x="258" y="309"/>
                      </a:lnTo>
                      <a:lnTo>
                        <a:pt x="231" y="303"/>
                      </a:lnTo>
                      <a:lnTo>
                        <a:pt x="206" y="295"/>
                      </a:lnTo>
                      <a:lnTo>
                        <a:pt x="184" y="287"/>
                      </a:lnTo>
                      <a:lnTo>
                        <a:pt x="164" y="279"/>
                      </a:lnTo>
                      <a:lnTo>
                        <a:pt x="147" y="269"/>
                      </a:lnTo>
                      <a:lnTo>
                        <a:pt x="132" y="261"/>
                      </a:lnTo>
                      <a:lnTo>
                        <a:pt x="121" y="254"/>
                      </a:lnTo>
                      <a:lnTo>
                        <a:pt x="113" y="249"/>
                      </a:lnTo>
                      <a:lnTo>
                        <a:pt x="109" y="245"/>
                      </a:lnTo>
                      <a:lnTo>
                        <a:pt x="107" y="243"/>
                      </a:lnTo>
                      <a:lnTo>
                        <a:pt x="117" y="279"/>
                      </a:lnTo>
                      <a:lnTo>
                        <a:pt x="123" y="312"/>
                      </a:lnTo>
                      <a:lnTo>
                        <a:pt x="126" y="342"/>
                      </a:lnTo>
                      <a:lnTo>
                        <a:pt x="126" y="372"/>
                      </a:lnTo>
                      <a:lnTo>
                        <a:pt x="124" y="399"/>
                      </a:lnTo>
                      <a:lnTo>
                        <a:pt x="119" y="424"/>
                      </a:lnTo>
                      <a:lnTo>
                        <a:pt x="113" y="447"/>
                      </a:lnTo>
                      <a:lnTo>
                        <a:pt x="106" y="468"/>
                      </a:lnTo>
                      <a:lnTo>
                        <a:pt x="97" y="487"/>
                      </a:lnTo>
                      <a:lnTo>
                        <a:pt x="88" y="503"/>
                      </a:lnTo>
                      <a:lnTo>
                        <a:pt x="79" y="518"/>
                      </a:lnTo>
                      <a:lnTo>
                        <a:pt x="69" y="531"/>
                      </a:lnTo>
                      <a:lnTo>
                        <a:pt x="60" y="516"/>
                      </a:lnTo>
                      <a:lnTo>
                        <a:pt x="51" y="502"/>
                      </a:lnTo>
                      <a:lnTo>
                        <a:pt x="37" y="472"/>
                      </a:lnTo>
                      <a:lnTo>
                        <a:pt x="25" y="442"/>
                      </a:lnTo>
                      <a:lnTo>
                        <a:pt x="15" y="412"/>
                      </a:lnTo>
                      <a:lnTo>
                        <a:pt x="8" y="380"/>
                      </a:lnTo>
                      <a:lnTo>
                        <a:pt x="3" y="348"/>
                      </a:lnTo>
                      <a:lnTo>
                        <a:pt x="0" y="316"/>
                      </a:lnTo>
                      <a:lnTo>
                        <a:pt x="0" y="283"/>
                      </a:lnTo>
                      <a:lnTo>
                        <a:pt x="2" y="252"/>
                      </a:lnTo>
                      <a:lnTo>
                        <a:pt x="6" y="221"/>
                      </a:lnTo>
                      <a:lnTo>
                        <a:pt x="13" y="191"/>
                      </a:lnTo>
                      <a:lnTo>
                        <a:pt x="23" y="162"/>
                      </a:lnTo>
                      <a:lnTo>
                        <a:pt x="35" y="135"/>
                      </a:lnTo>
                      <a:lnTo>
                        <a:pt x="49" y="110"/>
                      </a:lnTo>
                      <a:lnTo>
                        <a:pt x="65" y="87"/>
                      </a:lnTo>
                      <a:lnTo>
                        <a:pt x="85" y="66"/>
                      </a:lnTo>
                      <a:lnTo>
                        <a:pt x="106" y="48"/>
                      </a:lnTo>
                      <a:lnTo>
                        <a:pt x="131" y="33"/>
                      </a:lnTo>
                      <a:lnTo>
                        <a:pt x="163" y="18"/>
                      </a:lnTo>
                      <a:lnTo>
                        <a:pt x="196" y="8"/>
                      </a:lnTo>
                      <a:lnTo>
                        <a:pt x="231" y="2"/>
                      </a:lnTo>
                      <a:lnTo>
                        <a:pt x="26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26">
                  <a:extLst>
                    <a:ext uri="{FF2B5EF4-FFF2-40B4-BE49-F238E27FC236}">
                      <a16:creationId xmlns:a16="http://schemas.microsoft.com/office/drawing/2014/main" id="{DA93C48C-BE73-CDC3-D0DE-45BC1C6A3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1226" y="3819525"/>
                  <a:ext cx="26988" cy="26988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3" y="2"/>
                    </a:cxn>
                    <a:cxn ang="0">
                      <a:pos x="15" y="3"/>
                    </a:cxn>
                    <a:cxn ang="0">
                      <a:pos x="17" y="6"/>
                    </a:cxn>
                    <a:cxn ang="0">
                      <a:pos x="17" y="11"/>
                    </a:cxn>
                    <a:cxn ang="0">
                      <a:pos x="13" y="15"/>
                    </a:cxn>
                    <a:cxn ang="0">
                      <a:pos x="9" y="17"/>
                    </a:cxn>
                    <a:cxn ang="0">
                      <a:pos x="4" y="15"/>
                    </a:cxn>
                    <a:cxn ang="0">
                      <a:pos x="2" y="13"/>
                    </a:cxn>
                    <a:cxn ang="0">
                      <a:pos x="0" y="8"/>
                    </a:cxn>
                    <a:cxn ang="0">
                      <a:pos x="2" y="3"/>
                    </a:cxn>
                    <a:cxn ang="0">
                      <a:pos x="4" y="2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7" h="17">
                      <a:moveTo>
                        <a:pt x="9" y="0"/>
                      </a:moveTo>
                      <a:lnTo>
                        <a:pt x="13" y="2"/>
                      </a:lnTo>
                      <a:lnTo>
                        <a:pt x="15" y="3"/>
                      </a:lnTo>
                      <a:lnTo>
                        <a:pt x="17" y="6"/>
                      </a:lnTo>
                      <a:lnTo>
                        <a:pt x="17" y="11"/>
                      </a:lnTo>
                      <a:lnTo>
                        <a:pt x="13" y="15"/>
                      </a:lnTo>
                      <a:lnTo>
                        <a:pt x="9" y="17"/>
                      </a:lnTo>
                      <a:lnTo>
                        <a:pt x="4" y="15"/>
                      </a:lnTo>
                      <a:lnTo>
                        <a:pt x="2" y="13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95000"/>
                    <a:lumOff val="5000"/>
                  </a:sys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27">
                  <a:extLst>
                    <a:ext uri="{FF2B5EF4-FFF2-40B4-BE49-F238E27FC236}">
                      <a16:creationId xmlns:a16="http://schemas.microsoft.com/office/drawing/2014/main" id="{F68E8E84-BFBC-BECB-006F-EFEAF37D43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8051" y="3941763"/>
                  <a:ext cx="25400" cy="26988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2" y="2"/>
                    </a:cxn>
                    <a:cxn ang="0">
                      <a:pos x="15" y="4"/>
                    </a:cxn>
                    <a:cxn ang="0">
                      <a:pos x="16" y="8"/>
                    </a:cxn>
                    <a:cxn ang="0">
                      <a:pos x="15" y="13"/>
                    </a:cxn>
                    <a:cxn ang="0">
                      <a:pos x="12" y="15"/>
                    </a:cxn>
                    <a:cxn ang="0">
                      <a:pos x="7" y="17"/>
                    </a:cxn>
                    <a:cxn ang="0">
                      <a:pos x="3" y="15"/>
                    </a:cxn>
                    <a:cxn ang="0">
                      <a:pos x="1" y="13"/>
                    </a:cxn>
                    <a:cxn ang="0">
                      <a:pos x="0" y="8"/>
                    </a:cxn>
                    <a:cxn ang="0">
                      <a:pos x="0" y="5"/>
                    </a:cxn>
                    <a:cxn ang="0">
                      <a:pos x="2" y="3"/>
                    </a:cxn>
                    <a:cxn ang="0">
                      <a:pos x="4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6" h="17">
                      <a:moveTo>
                        <a:pt x="7" y="0"/>
                      </a:moveTo>
                      <a:lnTo>
                        <a:pt x="12" y="2"/>
                      </a:lnTo>
                      <a:lnTo>
                        <a:pt x="15" y="4"/>
                      </a:lnTo>
                      <a:lnTo>
                        <a:pt x="16" y="8"/>
                      </a:lnTo>
                      <a:lnTo>
                        <a:pt x="15" y="13"/>
                      </a:lnTo>
                      <a:lnTo>
                        <a:pt x="12" y="15"/>
                      </a:lnTo>
                      <a:lnTo>
                        <a:pt x="7" y="17"/>
                      </a:lnTo>
                      <a:lnTo>
                        <a:pt x="3" y="15"/>
                      </a:lnTo>
                      <a:lnTo>
                        <a:pt x="1" y="13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95000"/>
                    <a:lumOff val="5000"/>
                  </a:sys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28">
                  <a:extLst>
                    <a:ext uri="{FF2B5EF4-FFF2-40B4-BE49-F238E27FC236}">
                      <a16:creationId xmlns:a16="http://schemas.microsoft.com/office/drawing/2014/main" id="{CE1AD0AE-1950-0CEB-B125-1E8505437B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64101" y="1873250"/>
                  <a:ext cx="87313" cy="465138"/>
                </a:xfrm>
                <a:custGeom>
                  <a:avLst/>
                  <a:gdLst/>
                  <a:ahLst/>
                  <a:cxnLst>
                    <a:cxn ang="0">
                      <a:pos x="35" y="291"/>
                    </a:cxn>
                    <a:cxn ang="0">
                      <a:pos x="34" y="293"/>
                    </a:cxn>
                    <a:cxn ang="0">
                      <a:pos x="35" y="29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6"/>
                    </a:cxn>
                    <a:cxn ang="0">
                      <a:pos x="9" y="14"/>
                    </a:cxn>
                    <a:cxn ang="0">
                      <a:pos x="16" y="25"/>
                    </a:cxn>
                    <a:cxn ang="0">
                      <a:pos x="23" y="38"/>
                    </a:cxn>
                    <a:cxn ang="0">
                      <a:pos x="30" y="54"/>
                    </a:cxn>
                    <a:cxn ang="0">
                      <a:pos x="37" y="73"/>
                    </a:cxn>
                    <a:cxn ang="0">
                      <a:pos x="44" y="94"/>
                    </a:cxn>
                    <a:cxn ang="0">
                      <a:pos x="49" y="117"/>
                    </a:cxn>
                    <a:cxn ang="0">
                      <a:pos x="53" y="142"/>
                    </a:cxn>
                    <a:cxn ang="0">
                      <a:pos x="55" y="169"/>
                    </a:cxn>
                    <a:cxn ang="0">
                      <a:pos x="55" y="198"/>
                    </a:cxn>
                    <a:cxn ang="0">
                      <a:pos x="52" y="228"/>
                    </a:cxn>
                    <a:cxn ang="0">
                      <a:pos x="45" y="260"/>
                    </a:cxn>
                    <a:cxn ang="0">
                      <a:pos x="35" y="291"/>
                    </a:cxn>
                    <a:cxn ang="0">
                      <a:pos x="36" y="285"/>
                    </a:cxn>
                    <a:cxn ang="0">
                      <a:pos x="38" y="274"/>
                    </a:cxn>
                    <a:cxn ang="0">
                      <a:pos x="41" y="260"/>
                    </a:cxn>
                    <a:cxn ang="0">
                      <a:pos x="42" y="244"/>
                    </a:cxn>
                    <a:cxn ang="0">
                      <a:pos x="44" y="223"/>
                    </a:cxn>
                    <a:cxn ang="0">
                      <a:pos x="45" y="201"/>
                    </a:cxn>
                    <a:cxn ang="0">
                      <a:pos x="44" y="176"/>
                    </a:cxn>
                    <a:cxn ang="0">
                      <a:pos x="42" y="150"/>
                    </a:cxn>
                    <a:cxn ang="0">
                      <a:pos x="38" y="122"/>
                    </a:cxn>
                    <a:cxn ang="0">
                      <a:pos x="33" y="92"/>
                    </a:cxn>
                    <a:cxn ang="0">
                      <a:pos x="25" y="62"/>
                    </a:cxn>
                    <a:cxn ang="0">
                      <a:pos x="14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5" h="293">
                      <a:moveTo>
                        <a:pt x="35" y="291"/>
                      </a:moveTo>
                      <a:lnTo>
                        <a:pt x="34" y="293"/>
                      </a:lnTo>
                      <a:lnTo>
                        <a:pt x="35" y="291"/>
                      </a:lnTo>
                      <a:close/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6"/>
                      </a:lnTo>
                      <a:lnTo>
                        <a:pt x="9" y="14"/>
                      </a:lnTo>
                      <a:lnTo>
                        <a:pt x="16" y="25"/>
                      </a:lnTo>
                      <a:lnTo>
                        <a:pt x="23" y="38"/>
                      </a:lnTo>
                      <a:lnTo>
                        <a:pt x="30" y="54"/>
                      </a:lnTo>
                      <a:lnTo>
                        <a:pt x="37" y="73"/>
                      </a:lnTo>
                      <a:lnTo>
                        <a:pt x="44" y="94"/>
                      </a:lnTo>
                      <a:lnTo>
                        <a:pt x="49" y="117"/>
                      </a:lnTo>
                      <a:lnTo>
                        <a:pt x="53" y="142"/>
                      </a:lnTo>
                      <a:lnTo>
                        <a:pt x="55" y="169"/>
                      </a:lnTo>
                      <a:lnTo>
                        <a:pt x="55" y="198"/>
                      </a:lnTo>
                      <a:lnTo>
                        <a:pt x="52" y="228"/>
                      </a:lnTo>
                      <a:lnTo>
                        <a:pt x="45" y="260"/>
                      </a:lnTo>
                      <a:lnTo>
                        <a:pt x="35" y="291"/>
                      </a:lnTo>
                      <a:lnTo>
                        <a:pt x="36" y="285"/>
                      </a:lnTo>
                      <a:lnTo>
                        <a:pt x="38" y="274"/>
                      </a:lnTo>
                      <a:lnTo>
                        <a:pt x="41" y="260"/>
                      </a:lnTo>
                      <a:lnTo>
                        <a:pt x="42" y="244"/>
                      </a:lnTo>
                      <a:lnTo>
                        <a:pt x="44" y="223"/>
                      </a:lnTo>
                      <a:lnTo>
                        <a:pt x="45" y="201"/>
                      </a:lnTo>
                      <a:lnTo>
                        <a:pt x="44" y="176"/>
                      </a:lnTo>
                      <a:lnTo>
                        <a:pt x="42" y="150"/>
                      </a:lnTo>
                      <a:lnTo>
                        <a:pt x="38" y="122"/>
                      </a:lnTo>
                      <a:lnTo>
                        <a:pt x="33" y="92"/>
                      </a:lnTo>
                      <a:lnTo>
                        <a:pt x="25" y="62"/>
                      </a:lnTo>
                      <a:lnTo>
                        <a:pt x="14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29">
                  <a:extLst>
                    <a:ext uri="{FF2B5EF4-FFF2-40B4-BE49-F238E27FC236}">
                      <a16:creationId xmlns:a16="http://schemas.microsoft.com/office/drawing/2014/main" id="{6A82605D-E5AB-0746-9EAF-EF3643048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2288" y="1682750"/>
                  <a:ext cx="409575" cy="303213"/>
                </a:xfrm>
                <a:custGeom>
                  <a:avLst/>
                  <a:gdLst/>
                  <a:ahLst/>
                  <a:cxnLst>
                    <a:cxn ang="0">
                      <a:pos x="208" y="0"/>
                    </a:cxn>
                    <a:cxn ang="0">
                      <a:pos x="210" y="1"/>
                    </a:cxn>
                    <a:cxn ang="0">
                      <a:pos x="219" y="10"/>
                    </a:cxn>
                    <a:cxn ang="0">
                      <a:pos x="225" y="17"/>
                    </a:cxn>
                    <a:cxn ang="0">
                      <a:pos x="232" y="26"/>
                    </a:cxn>
                    <a:cxn ang="0">
                      <a:pos x="240" y="36"/>
                    </a:cxn>
                    <a:cxn ang="0">
                      <a:pos x="247" y="48"/>
                    </a:cxn>
                    <a:cxn ang="0">
                      <a:pos x="253" y="61"/>
                    </a:cxn>
                    <a:cxn ang="0">
                      <a:pos x="257" y="74"/>
                    </a:cxn>
                    <a:cxn ang="0">
                      <a:pos x="258" y="88"/>
                    </a:cxn>
                    <a:cxn ang="0">
                      <a:pos x="257" y="102"/>
                    </a:cxn>
                    <a:cxn ang="0">
                      <a:pos x="252" y="118"/>
                    </a:cxn>
                    <a:cxn ang="0">
                      <a:pos x="243" y="133"/>
                    </a:cxn>
                    <a:cxn ang="0">
                      <a:pos x="229" y="148"/>
                    </a:cxn>
                    <a:cxn ang="0">
                      <a:pos x="212" y="162"/>
                    </a:cxn>
                    <a:cxn ang="0">
                      <a:pos x="192" y="173"/>
                    </a:cxn>
                    <a:cxn ang="0">
                      <a:pos x="171" y="181"/>
                    </a:cxn>
                    <a:cxn ang="0">
                      <a:pos x="149" y="187"/>
                    </a:cxn>
                    <a:cxn ang="0">
                      <a:pos x="127" y="191"/>
                    </a:cxn>
                    <a:cxn ang="0">
                      <a:pos x="104" y="191"/>
                    </a:cxn>
                    <a:cxn ang="0">
                      <a:pos x="83" y="191"/>
                    </a:cxn>
                    <a:cxn ang="0">
                      <a:pos x="62" y="188"/>
                    </a:cxn>
                    <a:cxn ang="0">
                      <a:pos x="43" y="183"/>
                    </a:cxn>
                    <a:cxn ang="0">
                      <a:pos x="26" y="178"/>
                    </a:cxn>
                    <a:cxn ang="0">
                      <a:pos x="11" y="171"/>
                    </a:cxn>
                    <a:cxn ang="0">
                      <a:pos x="0" y="163"/>
                    </a:cxn>
                    <a:cxn ang="0">
                      <a:pos x="2" y="163"/>
                    </a:cxn>
                    <a:cxn ang="0">
                      <a:pos x="9" y="164"/>
                    </a:cxn>
                    <a:cxn ang="0">
                      <a:pos x="18" y="165"/>
                    </a:cxn>
                    <a:cxn ang="0">
                      <a:pos x="30" y="165"/>
                    </a:cxn>
                    <a:cxn ang="0">
                      <a:pos x="45" y="165"/>
                    </a:cxn>
                    <a:cxn ang="0">
                      <a:pos x="61" y="165"/>
                    </a:cxn>
                    <a:cxn ang="0">
                      <a:pos x="79" y="162"/>
                    </a:cxn>
                    <a:cxn ang="0">
                      <a:pos x="98" y="158"/>
                    </a:cxn>
                    <a:cxn ang="0">
                      <a:pos x="116" y="152"/>
                    </a:cxn>
                    <a:cxn ang="0">
                      <a:pos x="133" y="143"/>
                    </a:cxn>
                    <a:cxn ang="0">
                      <a:pos x="150" y="132"/>
                    </a:cxn>
                    <a:cxn ang="0">
                      <a:pos x="165" y="118"/>
                    </a:cxn>
                    <a:cxn ang="0">
                      <a:pos x="163" y="119"/>
                    </a:cxn>
                    <a:cxn ang="0">
                      <a:pos x="158" y="120"/>
                    </a:cxn>
                    <a:cxn ang="0">
                      <a:pos x="149" y="121"/>
                    </a:cxn>
                    <a:cxn ang="0">
                      <a:pos x="138" y="122"/>
                    </a:cxn>
                    <a:cxn ang="0">
                      <a:pos x="124" y="122"/>
                    </a:cxn>
                    <a:cxn ang="0">
                      <a:pos x="110" y="120"/>
                    </a:cxn>
                    <a:cxn ang="0">
                      <a:pos x="96" y="116"/>
                    </a:cxn>
                    <a:cxn ang="0">
                      <a:pos x="82" y="109"/>
                    </a:cxn>
                    <a:cxn ang="0">
                      <a:pos x="69" y="99"/>
                    </a:cxn>
                    <a:cxn ang="0">
                      <a:pos x="75" y="99"/>
                    </a:cxn>
                    <a:cxn ang="0">
                      <a:pos x="82" y="98"/>
                    </a:cxn>
                    <a:cxn ang="0">
                      <a:pos x="91" y="98"/>
                    </a:cxn>
                    <a:cxn ang="0">
                      <a:pos x="102" y="97"/>
                    </a:cxn>
                    <a:cxn ang="0">
                      <a:pos x="114" y="94"/>
                    </a:cxn>
                    <a:cxn ang="0">
                      <a:pos x="127" y="91"/>
                    </a:cxn>
                    <a:cxn ang="0">
                      <a:pos x="140" y="87"/>
                    </a:cxn>
                    <a:cxn ang="0">
                      <a:pos x="153" y="82"/>
                    </a:cxn>
                    <a:cxn ang="0">
                      <a:pos x="166" y="76"/>
                    </a:cxn>
                    <a:cxn ang="0">
                      <a:pos x="178" y="68"/>
                    </a:cxn>
                    <a:cxn ang="0">
                      <a:pos x="188" y="58"/>
                    </a:cxn>
                    <a:cxn ang="0">
                      <a:pos x="197" y="46"/>
                    </a:cxn>
                    <a:cxn ang="0">
                      <a:pos x="203" y="33"/>
                    </a:cxn>
                    <a:cxn ang="0">
                      <a:pos x="207" y="18"/>
                    </a:cxn>
                    <a:cxn ang="0">
                      <a:pos x="208" y="0"/>
                    </a:cxn>
                  </a:cxnLst>
                  <a:rect l="0" t="0" r="r" b="b"/>
                  <a:pathLst>
                    <a:path w="258" h="191">
                      <a:moveTo>
                        <a:pt x="208" y="0"/>
                      </a:moveTo>
                      <a:lnTo>
                        <a:pt x="210" y="1"/>
                      </a:lnTo>
                      <a:lnTo>
                        <a:pt x="219" y="10"/>
                      </a:lnTo>
                      <a:lnTo>
                        <a:pt x="225" y="17"/>
                      </a:lnTo>
                      <a:lnTo>
                        <a:pt x="232" y="26"/>
                      </a:lnTo>
                      <a:lnTo>
                        <a:pt x="240" y="36"/>
                      </a:lnTo>
                      <a:lnTo>
                        <a:pt x="247" y="48"/>
                      </a:lnTo>
                      <a:lnTo>
                        <a:pt x="253" y="61"/>
                      </a:lnTo>
                      <a:lnTo>
                        <a:pt x="257" y="74"/>
                      </a:lnTo>
                      <a:lnTo>
                        <a:pt x="258" y="88"/>
                      </a:lnTo>
                      <a:lnTo>
                        <a:pt x="257" y="102"/>
                      </a:lnTo>
                      <a:lnTo>
                        <a:pt x="252" y="118"/>
                      </a:lnTo>
                      <a:lnTo>
                        <a:pt x="243" y="133"/>
                      </a:lnTo>
                      <a:lnTo>
                        <a:pt x="229" y="148"/>
                      </a:lnTo>
                      <a:lnTo>
                        <a:pt x="212" y="162"/>
                      </a:lnTo>
                      <a:lnTo>
                        <a:pt x="192" y="173"/>
                      </a:lnTo>
                      <a:lnTo>
                        <a:pt x="171" y="181"/>
                      </a:lnTo>
                      <a:lnTo>
                        <a:pt x="149" y="187"/>
                      </a:lnTo>
                      <a:lnTo>
                        <a:pt x="127" y="191"/>
                      </a:lnTo>
                      <a:lnTo>
                        <a:pt x="104" y="191"/>
                      </a:lnTo>
                      <a:lnTo>
                        <a:pt x="83" y="191"/>
                      </a:lnTo>
                      <a:lnTo>
                        <a:pt x="62" y="188"/>
                      </a:lnTo>
                      <a:lnTo>
                        <a:pt x="43" y="183"/>
                      </a:lnTo>
                      <a:lnTo>
                        <a:pt x="26" y="178"/>
                      </a:lnTo>
                      <a:lnTo>
                        <a:pt x="11" y="171"/>
                      </a:lnTo>
                      <a:lnTo>
                        <a:pt x="0" y="163"/>
                      </a:lnTo>
                      <a:lnTo>
                        <a:pt x="2" y="163"/>
                      </a:lnTo>
                      <a:lnTo>
                        <a:pt x="9" y="164"/>
                      </a:lnTo>
                      <a:lnTo>
                        <a:pt x="18" y="165"/>
                      </a:lnTo>
                      <a:lnTo>
                        <a:pt x="30" y="165"/>
                      </a:lnTo>
                      <a:lnTo>
                        <a:pt x="45" y="165"/>
                      </a:lnTo>
                      <a:lnTo>
                        <a:pt x="61" y="165"/>
                      </a:lnTo>
                      <a:lnTo>
                        <a:pt x="79" y="162"/>
                      </a:lnTo>
                      <a:lnTo>
                        <a:pt x="98" y="158"/>
                      </a:lnTo>
                      <a:lnTo>
                        <a:pt x="116" y="152"/>
                      </a:lnTo>
                      <a:lnTo>
                        <a:pt x="133" y="143"/>
                      </a:lnTo>
                      <a:lnTo>
                        <a:pt x="150" y="132"/>
                      </a:lnTo>
                      <a:lnTo>
                        <a:pt x="165" y="118"/>
                      </a:lnTo>
                      <a:lnTo>
                        <a:pt x="163" y="119"/>
                      </a:lnTo>
                      <a:lnTo>
                        <a:pt x="158" y="120"/>
                      </a:lnTo>
                      <a:lnTo>
                        <a:pt x="149" y="121"/>
                      </a:lnTo>
                      <a:lnTo>
                        <a:pt x="138" y="122"/>
                      </a:lnTo>
                      <a:lnTo>
                        <a:pt x="124" y="122"/>
                      </a:lnTo>
                      <a:lnTo>
                        <a:pt x="110" y="120"/>
                      </a:lnTo>
                      <a:lnTo>
                        <a:pt x="96" y="116"/>
                      </a:lnTo>
                      <a:lnTo>
                        <a:pt x="82" y="109"/>
                      </a:lnTo>
                      <a:lnTo>
                        <a:pt x="69" y="99"/>
                      </a:lnTo>
                      <a:lnTo>
                        <a:pt x="75" y="99"/>
                      </a:lnTo>
                      <a:lnTo>
                        <a:pt x="82" y="98"/>
                      </a:lnTo>
                      <a:lnTo>
                        <a:pt x="91" y="98"/>
                      </a:lnTo>
                      <a:lnTo>
                        <a:pt x="102" y="97"/>
                      </a:lnTo>
                      <a:lnTo>
                        <a:pt x="114" y="94"/>
                      </a:lnTo>
                      <a:lnTo>
                        <a:pt x="127" y="91"/>
                      </a:lnTo>
                      <a:lnTo>
                        <a:pt x="140" y="87"/>
                      </a:lnTo>
                      <a:lnTo>
                        <a:pt x="153" y="82"/>
                      </a:lnTo>
                      <a:lnTo>
                        <a:pt x="166" y="76"/>
                      </a:lnTo>
                      <a:lnTo>
                        <a:pt x="178" y="68"/>
                      </a:lnTo>
                      <a:lnTo>
                        <a:pt x="188" y="58"/>
                      </a:lnTo>
                      <a:lnTo>
                        <a:pt x="197" y="46"/>
                      </a:lnTo>
                      <a:lnTo>
                        <a:pt x="203" y="33"/>
                      </a:lnTo>
                      <a:lnTo>
                        <a:pt x="207" y="18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363636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1" name="Oval 59">
                <a:extLst>
                  <a:ext uri="{FF2B5EF4-FFF2-40B4-BE49-F238E27FC236}">
                    <a16:creationId xmlns:a16="http://schemas.microsoft.com/office/drawing/2014/main" id="{F9F02A6F-1453-5DCC-C85B-7FB1254E5F2A}"/>
                  </a:ext>
                </a:extLst>
              </p:cNvPr>
              <p:cNvSpPr/>
              <p:nvPr/>
            </p:nvSpPr>
            <p:spPr>
              <a:xfrm>
                <a:off x="4446428" y="5487640"/>
                <a:ext cx="2011680" cy="270141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67000">
                    <a:sysClr val="windowText" lastClr="000000">
                      <a:lumMod val="65000"/>
                      <a:lumOff val="35000"/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6BFC7B84-22E6-6F70-E29F-A7DD77AF58F6}"/>
              </a:ext>
            </a:extLst>
          </p:cNvPr>
          <p:cNvSpPr txBox="1"/>
          <p:nvPr/>
        </p:nvSpPr>
        <p:spPr>
          <a:xfrm>
            <a:off x="9270971" y="2053465"/>
            <a:ext cx="256295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</a:rPr>
              <a:t>El control interno promueve la implementación de políticas y buenas prácticas para cumplir el mandato normativo y de los objetivos institucionales.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loCleanW01-OneBold" panose="02010804020200000003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</a:rPr>
              <a:t>Otorga formalidad y estructura a la operación de una organización.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loCleanW01-OneBold" panose="02010804020200000003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</a:rPr>
              <a:t>Promueve la institucionalización y el cumplimiento de los objetivos institucionales.</a:t>
            </a:r>
          </a:p>
        </p:txBody>
      </p:sp>
      <p:sp>
        <p:nvSpPr>
          <p:cNvPr id="8" name="Subtítulo 6">
            <a:extLst>
              <a:ext uri="{FF2B5EF4-FFF2-40B4-BE49-F238E27FC236}">
                <a16:creationId xmlns:a16="http://schemas.microsoft.com/office/drawing/2014/main" id="{ABB56604-AB6E-3CA1-238B-646E47243C13}"/>
              </a:ext>
            </a:extLst>
          </p:cNvPr>
          <p:cNvSpPr txBox="1">
            <a:spLocks/>
          </p:cNvSpPr>
          <p:nvPr/>
        </p:nvSpPr>
        <p:spPr>
          <a:xfrm>
            <a:off x="9840206" y="378922"/>
            <a:ext cx="2198762" cy="52469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dirty="0"/>
              <a:t>Logo </a:t>
            </a:r>
          </a:p>
        </p:txBody>
      </p:sp>
    </p:spTree>
    <p:extLst>
      <p:ext uri="{BB962C8B-B14F-4D97-AF65-F5344CB8AC3E}">
        <p14:creationId xmlns:p14="http://schemas.microsoft.com/office/powerpoint/2010/main" val="143437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D681D-B806-434D-8F8F-7B2685336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1148744"/>
            <a:ext cx="4709160" cy="438912"/>
          </a:xfrm>
        </p:spPr>
        <p:txBody>
          <a:bodyPr rtlCol="0">
            <a:normAutofit/>
          </a:bodyPr>
          <a:lstStyle/>
          <a:p>
            <a:pPr rtl="0"/>
            <a:r>
              <a:rPr kumimoji="0" lang="es-ES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 panose="02010804020200000003"/>
              </a:rPr>
              <a:t>APROBACIÓN DE LA PRÓXIMA SESIÓN</a:t>
            </a:r>
            <a:endParaRPr lang="es-ES" sz="1800" dirty="0">
              <a:solidFill>
                <a:schemeClr val="tx1"/>
              </a:solidFill>
              <a:latin typeface="LuloCleanW01-OneBold" panose="02010804020200000003"/>
            </a:endParaRP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9776A932-6ABB-47FE-9460-F331784DC9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589689"/>
              </p:ext>
            </p:extLst>
          </p:nvPr>
        </p:nvGraphicFramePr>
        <p:xfrm>
          <a:off x="969264" y="1941741"/>
          <a:ext cx="10186415" cy="3867354"/>
        </p:xfrm>
        <a:graphic>
          <a:graphicData uri="http://schemas.openxmlformats.org/drawingml/2006/table">
            <a:tbl>
              <a:tblPr firstRow="1" bandRow="1">
                <a:solidFill>
                  <a:srgbClr val="FF3300"/>
                </a:solidFill>
                <a:tableStyleId>{912C8C85-51F0-491E-9774-3900AFEF0FD7}</a:tableStyleId>
              </a:tblPr>
              <a:tblGrid>
                <a:gridCol w="2037283">
                  <a:extLst>
                    <a:ext uri="{9D8B030D-6E8A-4147-A177-3AD203B41FA5}">
                      <a16:colId xmlns:a16="http://schemas.microsoft.com/office/drawing/2014/main" val="339163235"/>
                    </a:ext>
                  </a:extLst>
                </a:gridCol>
                <a:gridCol w="2037283">
                  <a:extLst>
                    <a:ext uri="{9D8B030D-6E8A-4147-A177-3AD203B41FA5}">
                      <a16:colId xmlns:a16="http://schemas.microsoft.com/office/drawing/2014/main" val="1998228315"/>
                    </a:ext>
                  </a:extLst>
                </a:gridCol>
                <a:gridCol w="2037283">
                  <a:extLst>
                    <a:ext uri="{9D8B030D-6E8A-4147-A177-3AD203B41FA5}">
                      <a16:colId xmlns:a16="http://schemas.microsoft.com/office/drawing/2014/main" val="1982676541"/>
                    </a:ext>
                  </a:extLst>
                </a:gridCol>
                <a:gridCol w="2037283">
                  <a:extLst>
                    <a:ext uri="{9D8B030D-6E8A-4147-A177-3AD203B41FA5}">
                      <a16:colId xmlns:a16="http://schemas.microsoft.com/office/drawing/2014/main" val="975241141"/>
                    </a:ext>
                  </a:extLst>
                </a:gridCol>
                <a:gridCol w="2037283">
                  <a:extLst>
                    <a:ext uri="{9D8B030D-6E8A-4147-A177-3AD203B41FA5}">
                      <a16:colId xmlns:a16="http://schemas.microsoft.com/office/drawing/2014/main" val="3730494492"/>
                    </a:ext>
                  </a:extLst>
                </a:gridCol>
              </a:tblGrid>
              <a:tr h="878013">
                <a:tc>
                  <a:txBody>
                    <a:bodyPr/>
                    <a:lstStyle/>
                    <a:p>
                      <a:pPr algn="l" rtl="0"/>
                      <a:endParaRPr lang="es-ES" altLang="zh-CN" sz="2800" noProof="0">
                        <a:solidFill>
                          <a:schemeClr val="tx1"/>
                        </a:solidFill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altLang="zh-CN" sz="2000" noProof="0">
                          <a:solidFill>
                            <a:schemeClr val="tx1"/>
                          </a:solidFill>
                        </a:rPr>
                        <a:t>Primer Trimestre</a:t>
                      </a: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2000" noProof="0">
                          <a:solidFill>
                            <a:schemeClr val="tx1"/>
                          </a:solidFill>
                        </a:rPr>
                        <a:t>Segundo Trimestre</a:t>
                      </a:r>
                      <a:endParaRPr lang="es-ES" altLang="zh-CN" sz="2000" noProof="0">
                        <a:solidFill>
                          <a:schemeClr val="tx1"/>
                        </a:solidFill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altLang="zh-CN" sz="2000" noProof="0" dirty="0">
                          <a:solidFill>
                            <a:schemeClr val="tx1"/>
                          </a:solidFill>
                        </a:rPr>
                        <a:t>Tercer Trimestre </a:t>
                      </a: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altLang="zh-CN" sz="2000" noProof="0">
                          <a:solidFill>
                            <a:schemeClr val="tx1"/>
                          </a:solidFill>
                        </a:rPr>
                        <a:t>Cuarto Trimestre</a:t>
                      </a: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015703"/>
                  </a:ext>
                </a:extLst>
              </a:tr>
              <a:tr h="665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2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Fecha </a:t>
                      </a:r>
                      <a:endParaRPr kumimoji="0" lang="es-ES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259203"/>
                  </a:ext>
                </a:extLst>
              </a:tr>
              <a:tr h="665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2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Hora</a:t>
                      </a:r>
                      <a:endParaRPr kumimoji="0" lang="es-ES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LuloCleanW01-OneBold" panose="02010804020200000003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004869"/>
                  </a:ext>
                </a:extLst>
              </a:tr>
              <a:tr h="590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2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Lugar</a:t>
                      </a:r>
                      <a:endParaRPr kumimoji="0" lang="es-ES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031040"/>
                  </a:ext>
                </a:extLst>
              </a:tr>
              <a:tr h="590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2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Presencial, Virtual o Hidria</a:t>
                      </a:r>
                      <a:endParaRPr kumimoji="0" lang="es-ES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6016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EA3803F-4E03-3B6D-57D0-12FDE1B2BA04}"/>
              </a:ext>
            </a:extLst>
          </p:cNvPr>
          <p:cNvSpPr txBox="1"/>
          <p:nvPr/>
        </p:nvSpPr>
        <p:spPr>
          <a:xfrm>
            <a:off x="349758" y="213106"/>
            <a:ext cx="6094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200" b="1" dirty="0">
                <a:latin typeface="LuloCleanW01-OneBold" panose="02010804020200000003"/>
                <a:cs typeface="Calibri" panose="020F0502020204030204" pitchFamily="34" charset="0"/>
              </a:rPr>
              <a:t>CALENDARIO DE SESIONES TRIMESTRALES 2023</a:t>
            </a:r>
            <a:endParaRPr lang="es-ES" sz="2200" b="1" dirty="0">
              <a:latin typeface="LuloCleanW01-OneBold" panose="02010804020200000003"/>
              <a:cs typeface="Calibri" panose="020F0502020204030204" pitchFamily="34" charset="0"/>
            </a:endParaRPr>
          </a:p>
        </p:txBody>
      </p:sp>
      <p:sp>
        <p:nvSpPr>
          <p:cNvPr id="4" name="Subtítulo 6">
            <a:extLst>
              <a:ext uri="{FF2B5EF4-FFF2-40B4-BE49-F238E27FC236}">
                <a16:creationId xmlns:a16="http://schemas.microsoft.com/office/drawing/2014/main" id="{485C6FBD-5965-2A2E-BFBD-E888217F3247}"/>
              </a:ext>
            </a:extLst>
          </p:cNvPr>
          <p:cNvSpPr txBox="1">
            <a:spLocks/>
          </p:cNvSpPr>
          <p:nvPr/>
        </p:nvSpPr>
        <p:spPr>
          <a:xfrm>
            <a:off x="9840206" y="378922"/>
            <a:ext cx="2198762" cy="52469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dirty="0"/>
              <a:t>Logo </a:t>
            </a:r>
          </a:p>
        </p:txBody>
      </p:sp>
    </p:spTree>
    <p:extLst>
      <p:ext uri="{BB962C8B-B14F-4D97-AF65-F5344CB8AC3E}">
        <p14:creationId xmlns:p14="http://schemas.microsoft.com/office/powerpoint/2010/main" val="249751284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605</Words>
  <Application>Microsoft Office PowerPoint</Application>
  <PresentationFormat>Panorámica</PresentationFormat>
  <Paragraphs>144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Franklin Gothic Book</vt:lpstr>
      <vt:lpstr>Helvetica</vt:lpstr>
      <vt:lpstr>LuloCleanW01-One</vt:lpstr>
      <vt:lpstr>LuloCleanW01-OneBold</vt:lpstr>
      <vt:lpstr>Varela Round</vt:lpstr>
      <vt:lpstr>Wingdings</vt:lpstr>
      <vt:lpstr>Diseño personalizado</vt:lpstr>
      <vt:lpstr>  CONTROL INTERNO INSTITUCIONAL  Estrategia de Trabajo  Enero 2024</vt:lpstr>
      <vt:lpstr>ENFOQUE SISTÉMICO DEL SISTEMA ANTICORRUPCIÓN</vt:lpstr>
      <vt:lpstr>PREVENCIÓN INSTANCIAS</vt:lpstr>
      <vt:lpstr>UNIDAD especializada</vt:lpstr>
      <vt:lpstr>PREVENCIÓN INSTANCIAS</vt:lpstr>
      <vt:lpstr>ESTRUCTURA COMITÉ DE CONTROL Y DESEMPEÑO INSTITUCIONAL </vt:lpstr>
      <vt:lpstr>COMITÉ DE CONTROL Y DESEMPEÑO INSTITUCIONAL  (COCODI)</vt:lpstr>
      <vt:lpstr>Beneficios del control interno </vt:lpstr>
      <vt:lpstr>APROBACIÓN DE LA PRÓXIMA SESIÓN</vt:lpstr>
      <vt:lpstr>Clausura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Régimen de control de riesgos de corrupción</dc:title>
  <dc:creator>Victor Alberto Cuevas Acosta</dc:creator>
  <cp:lastModifiedBy>Edna Marisol Garcia Meza</cp:lastModifiedBy>
  <cp:revision>7</cp:revision>
  <dcterms:created xsi:type="dcterms:W3CDTF">2023-08-22T17:13:12Z</dcterms:created>
  <dcterms:modified xsi:type="dcterms:W3CDTF">2024-01-12T22:43:50Z</dcterms:modified>
</cp:coreProperties>
</file>