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25" r:id="rId3"/>
    <p:sldId id="301" r:id="rId4"/>
    <p:sldId id="312" r:id="rId5"/>
    <p:sldId id="368" r:id="rId6"/>
    <p:sldId id="367" r:id="rId7"/>
    <p:sldId id="369" r:id="rId8"/>
    <p:sldId id="393" r:id="rId9"/>
    <p:sldId id="387" r:id="rId10"/>
    <p:sldId id="390" r:id="rId11"/>
    <p:sldId id="389" r:id="rId12"/>
    <p:sldId id="329" r:id="rId13"/>
    <p:sldId id="330" r:id="rId14"/>
    <p:sldId id="385" r:id="rId15"/>
    <p:sldId id="377" r:id="rId16"/>
    <p:sldId id="381" r:id="rId17"/>
    <p:sldId id="380" r:id="rId18"/>
    <p:sldId id="384" r:id="rId19"/>
    <p:sldId id="383" r:id="rId20"/>
    <p:sldId id="386" r:id="rId21"/>
    <p:sldId id="391" r:id="rId22"/>
    <p:sldId id="392" r:id="rId23"/>
    <p:sldId id="365" r:id="rId24"/>
  </p:sldIdLst>
  <p:sldSz cx="9144000" cy="6858000" type="screen4x3"/>
  <p:notesSz cx="7010400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BF6F"/>
    <a:srgbClr val="2CE8E5"/>
    <a:srgbClr val="0AD38D"/>
    <a:srgbClr val="660033"/>
    <a:srgbClr val="457E78"/>
    <a:srgbClr val="4FA099"/>
    <a:srgbClr val="92D6D5"/>
    <a:srgbClr val="72B9B1"/>
    <a:srgbClr val="8EC8C2"/>
    <a:srgbClr val="A518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53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475" cy="4633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42" y="1"/>
            <a:ext cx="3038475" cy="4633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01C7B-7252-4C7A-B4EE-03ECE897EEDC}" type="datetimeFigureOut">
              <a:rPr lang="es-MX" smtClean="0"/>
              <a:pPr/>
              <a:t>21/03/2019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7" y="4444863"/>
            <a:ext cx="5607050" cy="36367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8772714"/>
            <a:ext cx="3038475" cy="463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42" y="8772714"/>
            <a:ext cx="3038475" cy="463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177CF-9B8F-450A-A660-8A47924FD5D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55484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177CF-9B8F-450A-A660-8A47924FD5D1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00376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77CF-9B8F-450A-A660-8A47924FD5D1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2421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177CF-9B8F-450A-A660-8A47924FD5D1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15754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2193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9240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9096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9319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0612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39290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282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0624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9744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3454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6360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CB93-BECB-6947-A641-4B49D6AE598E}" type="datetimeFigureOut">
              <a:rPr lang="es-ES" smtClean="0"/>
              <a:pPr/>
              <a:t>21/03/2019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E041-C216-4448-A28F-1556507F081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733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ppoin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133"/>
            <a:ext cx="9238148" cy="7060965"/>
          </a:xfrm>
          <a:prstGeom prst="rect">
            <a:avLst/>
          </a:prstGeom>
        </p:spPr>
      </p:pic>
      <p:pic>
        <p:nvPicPr>
          <p:cNvPr id="4" name="Imagen 3" descr="fondoppoin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832"/>
            <a:ext cx="9144000" cy="706096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4D0DED60-97CF-4D64-A86A-90FA14C36E1C}"/>
              </a:ext>
            </a:extLst>
          </p:cNvPr>
          <p:cNvSpPr/>
          <p:nvPr/>
        </p:nvSpPr>
        <p:spPr>
          <a:xfrm>
            <a:off x="3592068" y="2975035"/>
            <a:ext cx="6024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</a:rPr>
              <a:t>II Reunión Regional</a:t>
            </a:r>
          </a:p>
          <a:p>
            <a:pPr algn="ctr"/>
            <a:r>
              <a:rPr lang="es-MX" sz="4800" b="1" dirty="0">
                <a:solidFill>
                  <a:srgbClr val="822247"/>
                </a:solidFill>
                <a:latin typeface="Century Gothic" panose="020B0502020202020204" pitchFamily="34" charset="0"/>
              </a:rPr>
              <a:t>SUR</a:t>
            </a:r>
            <a:endParaRPr lang="es-MX" sz="48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b="1" dirty="0">
                <a:latin typeface="Century Gothic" panose="020B0502020202020204" pitchFamily="34" charset="0"/>
              </a:rPr>
              <a:t>de Contralores Estado-Municipios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6DF813D4-134F-498C-974C-AE6918BE186C}"/>
              </a:ext>
            </a:extLst>
          </p:cNvPr>
          <p:cNvSpPr txBox="1">
            <a:spLocks/>
          </p:cNvSpPr>
          <p:nvPr/>
        </p:nvSpPr>
        <p:spPr>
          <a:xfrm>
            <a:off x="0" y="5520046"/>
            <a:ext cx="3419856" cy="30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>
                <a:latin typeface="Century Gothic" panose="020B0502020202020204" pitchFamily="34" charset="0"/>
              </a:rPr>
              <a:t>21 de marzo de 2019</a:t>
            </a:r>
            <a:endParaRPr lang="en-US" sz="2400" dirty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D58A1C55-BCEE-4FB9-A6A9-C8ADD18ED412}"/>
              </a:ext>
            </a:extLst>
          </p:cNvPr>
          <p:cNvSpPr txBox="1">
            <a:spLocks/>
          </p:cNvSpPr>
          <p:nvPr/>
        </p:nvSpPr>
        <p:spPr>
          <a:xfrm>
            <a:off x="-172212" y="5392395"/>
            <a:ext cx="3764280" cy="396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4846A23-FC6C-41DD-A05F-979A10F4B9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2135" y="3429000"/>
            <a:ext cx="319597" cy="299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18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58" cy="69890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D1180D1-1087-4F17-9A09-C148EFF149B3}"/>
              </a:ext>
            </a:extLst>
          </p:cNvPr>
          <p:cNvSpPr/>
          <p:nvPr/>
        </p:nvSpPr>
        <p:spPr>
          <a:xfrm>
            <a:off x="-1" y="2098207"/>
            <a:ext cx="9144000" cy="3323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0766D1C-C1A9-43AD-97EF-62CA7C8E4325}"/>
              </a:ext>
            </a:extLst>
          </p:cNvPr>
          <p:cNvSpPr/>
          <p:nvPr/>
        </p:nvSpPr>
        <p:spPr>
          <a:xfrm>
            <a:off x="1292532" y="1667071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265EC66-6B77-428D-8492-CDE71242E6D0}"/>
              </a:ext>
            </a:extLst>
          </p:cNvPr>
          <p:cNvSpPr/>
          <p:nvPr/>
        </p:nvSpPr>
        <p:spPr>
          <a:xfrm>
            <a:off x="3318092" y="1618226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1 Rectángulo">
            <a:extLst>
              <a:ext uri="{FF2B5EF4-FFF2-40B4-BE49-F238E27FC236}">
                <a16:creationId xmlns="" xmlns:a16="http://schemas.microsoft.com/office/drawing/2014/main" id="{4D7593C3-EC40-4EB9-BFBD-75FDE2175A80}"/>
              </a:ext>
            </a:extLst>
          </p:cNvPr>
          <p:cNvSpPr/>
          <p:nvPr/>
        </p:nvSpPr>
        <p:spPr>
          <a:xfrm>
            <a:off x="457287" y="3137096"/>
            <a:ext cx="8148790" cy="216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dirty="0"/>
              <a:t>Los órganos internos de control deberán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informar al Instituto</a:t>
            </a:r>
            <a:r>
              <a:rPr lang="es-MX" dirty="0"/>
              <a:t>, dentro de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los treinta días hábiles </a:t>
            </a:r>
            <a:r>
              <a:rPr lang="es-MX" dirty="0"/>
              <a:t>siguientes de recibido el informe de presunta responsabilidad administrativa, el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número de expediente con el que se inició la investigación o procedimiento respectivo. 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dirty="0"/>
              <a:t>Asimismo, los órganos internos de control deberán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informar al Instituto</a:t>
            </a:r>
            <a:r>
              <a:rPr lang="es-MX" dirty="0"/>
              <a:t>, de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la resolución definitiva que se determine o recaiga a sus promociones</a:t>
            </a:r>
            <a:r>
              <a:rPr lang="es-MX" dirty="0"/>
              <a:t>, dentro de los diez días hábiles posteriores a que se emita dicha resolución.</a:t>
            </a:r>
            <a:endParaRPr lang="es-MX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42BF96E-B5ED-47B6-994F-C6716BB3CF41}"/>
              </a:ext>
            </a:extLst>
          </p:cNvPr>
          <p:cNvSpPr/>
          <p:nvPr/>
        </p:nvSpPr>
        <p:spPr>
          <a:xfrm>
            <a:off x="142217" y="2291183"/>
            <a:ext cx="687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/>
              <a:t>LEY DE FISCALIZACIÓN SUPERIOR PARA EL ESTADO DE SONORA, ARTÍCULO </a:t>
            </a:r>
            <a:r>
              <a:rPr lang="es-MX" b="1" i="1" dirty="0">
                <a:solidFill>
                  <a:srgbClr val="660033"/>
                </a:solidFill>
              </a:rPr>
              <a:t>66.-</a:t>
            </a:r>
            <a:endParaRPr lang="es-MX" b="1" i="1" dirty="0"/>
          </a:p>
        </p:txBody>
      </p:sp>
      <p:sp>
        <p:nvSpPr>
          <p:cNvPr id="12" name="Título 4">
            <a:extLst>
              <a:ext uri="{FF2B5EF4-FFF2-40B4-BE49-F238E27FC236}">
                <a16:creationId xmlns="" xmlns:a16="http://schemas.microsoft.com/office/drawing/2014/main" id="{9563208D-E6BF-4EAE-B4A0-D6B8FD4D0D32}"/>
              </a:ext>
            </a:extLst>
          </p:cNvPr>
          <p:cNvSpPr txBox="1">
            <a:spLocks/>
          </p:cNvSpPr>
          <p:nvPr/>
        </p:nvSpPr>
        <p:spPr>
          <a:xfrm>
            <a:off x="685800" y="2846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i="1" dirty="0"/>
              <a:t>Promociones de Responsabilidad Administrativa Sancionatoria turnados por el ISAF</a:t>
            </a:r>
            <a:endParaRPr lang="es-ES" sz="1800" b="1" i="1" dirty="0"/>
          </a:p>
        </p:txBody>
      </p:sp>
    </p:spTree>
    <p:extLst>
      <p:ext uri="{BB962C8B-B14F-4D97-AF65-F5344CB8AC3E}">
        <p14:creationId xmlns="" xmlns:p14="http://schemas.microsoft.com/office/powerpoint/2010/main" val="367156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58" cy="69890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D1180D1-1087-4F17-9A09-C148EFF149B3}"/>
              </a:ext>
            </a:extLst>
          </p:cNvPr>
          <p:cNvSpPr/>
          <p:nvPr/>
        </p:nvSpPr>
        <p:spPr>
          <a:xfrm>
            <a:off x="-1" y="2098207"/>
            <a:ext cx="9144000" cy="3323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0766D1C-C1A9-43AD-97EF-62CA7C8E4325}"/>
              </a:ext>
            </a:extLst>
          </p:cNvPr>
          <p:cNvSpPr/>
          <p:nvPr/>
        </p:nvSpPr>
        <p:spPr>
          <a:xfrm>
            <a:off x="1292532" y="1667071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265EC66-6B77-428D-8492-CDE71242E6D0}"/>
              </a:ext>
            </a:extLst>
          </p:cNvPr>
          <p:cNvSpPr/>
          <p:nvPr/>
        </p:nvSpPr>
        <p:spPr>
          <a:xfrm>
            <a:off x="3318092" y="1618226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1 Rectángulo">
            <a:extLst>
              <a:ext uri="{FF2B5EF4-FFF2-40B4-BE49-F238E27FC236}">
                <a16:creationId xmlns="" xmlns:a16="http://schemas.microsoft.com/office/drawing/2014/main" id="{4D7593C3-EC40-4EB9-BFBD-75FDE2175A80}"/>
              </a:ext>
            </a:extLst>
          </p:cNvPr>
          <p:cNvSpPr/>
          <p:nvPr/>
        </p:nvSpPr>
        <p:spPr>
          <a:xfrm>
            <a:off x="564023" y="2764418"/>
            <a:ext cx="814879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dirty="0"/>
              <a:t>Para el caso de faltas administrativas no graves, las facultades de los Órganos Internos de Control para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imponer las sanciones prescribirán en tres años</a:t>
            </a:r>
            <a:r>
              <a:rPr lang="es-MX" dirty="0"/>
              <a:t>, contados a partir del día siguiente al que se hubieren cometido las infracciones, o a partir del momento en que hubieren cesado.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En ningún caso, en los procedimientos de responsabilidad administrativa podrá dejar de actuarse por más de seis meses sin causa justificada</a:t>
            </a:r>
            <a:r>
              <a:rPr lang="es-MX" dirty="0"/>
              <a:t>; en caso de actualizarse dicha inactividad, se decretará, a solicitud del presunto infractor, la caducidad de la instancia.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es-MX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42BF96E-B5ED-47B6-994F-C6716BB3CF41}"/>
              </a:ext>
            </a:extLst>
          </p:cNvPr>
          <p:cNvSpPr/>
          <p:nvPr/>
        </p:nvSpPr>
        <p:spPr>
          <a:xfrm>
            <a:off x="142217" y="2291183"/>
            <a:ext cx="6875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/>
              <a:t>LEY ESTATAL DE RESPONSABILIDADES, ARTÍCULO </a:t>
            </a:r>
            <a:r>
              <a:rPr lang="es-MX" b="1" i="1" dirty="0">
                <a:solidFill>
                  <a:srgbClr val="660033"/>
                </a:solidFill>
              </a:rPr>
              <a:t>114.-</a:t>
            </a:r>
            <a:endParaRPr lang="es-MX" b="1" i="1" dirty="0"/>
          </a:p>
        </p:txBody>
      </p:sp>
      <p:sp>
        <p:nvSpPr>
          <p:cNvPr id="12" name="Título 4">
            <a:extLst>
              <a:ext uri="{FF2B5EF4-FFF2-40B4-BE49-F238E27FC236}">
                <a16:creationId xmlns="" xmlns:a16="http://schemas.microsoft.com/office/drawing/2014/main" id="{9563208D-E6BF-4EAE-B4A0-D6B8FD4D0D32}"/>
              </a:ext>
            </a:extLst>
          </p:cNvPr>
          <p:cNvSpPr txBox="1">
            <a:spLocks/>
          </p:cNvSpPr>
          <p:nvPr/>
        </p:nvSpPr>
        <p:spPr>
          <a:xfrm>
            <a:off x="685800" y="2846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i="1" dirty="0"/>
              <a:t>Promociones de Responsabilidad Administrativa Sancionatoria turnados por el ISAF</a:t>
            </a:r>
            <a:endParaRPr lang="es-ES" sz="1800" b="1" i="1" dirty="0"/>
          </a:p>
        </p:txBody>
      </p:sp>
    </p:spTree>
    <p:extLst>
      <p:ext uri="{BB962C8B-B14F-4D97-AF65-F5344CB8AC3E}">
        <p14:creationId xmlns="" xmlns:p14="http://schemas.microsoft.com/office/powerpoint/2010/main" val="408855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ppoint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24"/>
            <a:ext cx="9232153" cy="7056383"/>
          </a:xfrm>
          <a:prstGeom prst="rect">
            <a:avLst/>
          </a:prstGeom>
        </p:spPr>
      </p:pic>
      <p:pic>
        <p:nvPicPr>
          <p:cNvPr id="5" name="Imagen 4" descr="LogoIsafSinF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48" y="3409345"/>
            <a:ext cx="2196353" cy="133676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09FA3326-1E86-4BD3-85EA-427061ABACCF}"/>
              </a:ext>
            </a:extLst>
          </p:cNvPr>
          <p:cNvSpPr/>
          <p:nvPr/>
        </p:nvSpPr>
        <p:spPr>
          <a:xfrm>
            <a:off x="3593592" y="2039112"/>
            <a:ext cx="5625115" cy="3822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0E834A7-EE73-4EB0-BAF4-3F03F329B2A5}"/>
              </a:ext>
            </a:extLst>
          </p:cNvPr>
          <p:cNvSpPr/>
          <p:nvPr/>
        </p:nvSpPr>
        <p:spPr>
          <a:xfrm>
            <a:off x="1454960" y="2624238"/>
            <a:ext cx="6446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Mejora de las administraciones municipales</a:t>
            </a:r>
            <a:endParaRPr lang="es-MX" sz="4400" dirty="0">
              <a:solidFill>
                <a:srgbClr val="660033"/>
              </a:solidFill>
              <a:latin typeface="+mj-lt"/>
            </a:endParaRPr>
          </a:p>
        </p:txBody>
      </p:sp>
      <p:pic>
        <p:nvPicPr>
          <p:cNvPr id="11" name="Imagen 10" descr="LogoIsafSinFondo.png">
            <a:extLst>
              <a:ext uri="{FF2B5EF4-FFF2-40B4-BE49-F238E27FC236}">
                <a16:creationId xmlns="" xmlns:a16="http://schemas.microsoft.com/office/drawing/2014/main" id="{8DD319EB-7CBB-4A3B-A99A-29AAE8F2B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23" y="0"/>
            <a:ext cx="2196353" cy="1336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184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03"/>
            <a:ext cx="9164158" cy="6989005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A7C28AD6-EE4D-4F4D-985B-8EA83CDD0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38540"/>
            <a:ext cx="9144000" cy="21937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s-MX" sz="2400" b="1" dirty="0">
              <a:solidFill>
                <a:schemeClr val="bg1"/>
              </a:solidFill>
            </a:endParaRPr>
          </a:p>
          <a:p>
            <a:r>
              <a:rPr lang="es-MX" sz="2800" dirty="0">
                <a:solidFill>
                  <a:schemeClr val="tx1"/>
                </a:solidFill>
                <a:latin typeface="+mj-lt"/>
                <a:cs typeface="Century Gothic"/>
              </a:rPr>
              <a:t>Coadyuvar a la </a:t>
            </a:r>
            <a:r>
              <a:rPr lang="es-MX" sz="2800" b="1" dirty="0">
                <a:solidFill>
                  <a:schemeClr val="accent2"/>
                </a:solidFill>
                <a:latin typeface="+mj-lt"/>
                <a:cs typeface="Century Gothic"/>
              </a:rPr>
              <a:t>mejora de la función pública </a:t>
            </a:r>
            <a:r>
              <a:rPr lang="es-MX" sz="2800" dirty="0">
                <a:solidFill>
                  <a:schemeClr val="tx1"/>
                </a:solidFill>
                <a:latin typeface="+mj-lt"/>
                <a:cs typeface="Century Gothic"/>
              </a:rPr>
              <a:t>mediante una fiscalización apegada a la integridad y a la legalidad en beneficio de sociedad sonorense.</a:t>
            </a:r>
            <a:endParaRPr lang="es-ES" sz="2800" dirty="0">
              <a:solidFill>
                <a:schemeClr val="tx1"/>
              </a:solidFill>
              <a:latin typeface="+mj-lt"/>
              <a:cs typeface="Century Gothic"/>
            </a:endParaRPr>
          </a:p>
          <a:p>
            <a:pPr algn="l"/>
            <a:endParaRPr lang="es-MX" b="1" dirty="0">
              <a:solidFill>
                <a:srgbClr val="822247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C5E262A7-4191-4695-95F1-31319CEE1C9E}"/>
              </a:ext>
            </a:extLst>
          </p:cNvPr>
          <p:cNvSpPr/>
          <p:nvPr/>
        </p:nvSpPr>
        <p:spPr>
          <a:xfrm>
            <a:off x="1262470" y="1817450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17928E9F-734D-42B3-8EAE-5407F317E3D8}"/>
              </a:ext>
            </a:extLst>
          </p:cNvPr>
          <p:cNvSpPr/>
          <p:nvPr/>
        </p:nvSpPr>
        <p:spPr>
          <a:xfrm>
            <a:off x="3288030" y="1768605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Título 4">
            <a:extLst>
              <a:ext uri="{FF2B5EF4-FFF2-40B4-BE49-F238E27FC236}">
                <a16:creationId xmlns="" xmlns:a16="http://schemas.microsoft.com/office/drawing/2014/main" id="{550ED6BE-8ABA-4CFC-AB9D-C0A7BB45A410}"/>
              </a:ext>
            </a:extLst>
          </p:cNvPr>
          <p:cNvSpPr txBox="1">
            <a:spLocks/>
          </p:cNvSpPr>
          <p:nvPr/>
        </p:nvSpPr>
        <p:spPr>
          <a:xfrm>
            <a:off x="134151" y="873388"/>
            <a:ext cx="8867775" cy="94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i="1" dirty="0"/>
              <a:t>MISIÓN ISAF</a:t>
            </a:r>
            <a:endParaRPr lang="es-ES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295540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58" cy="6989005"/>
          </a:xfrm>
          <a:prstGeom prst="rect">
            <a:avLst/>
          </a:prstGeom>
        </p:spPr>
      </p:pic>
      <p:sp>
        <p:nvSpPr>
          <p:cNvPr id="20" name="14 CuadroTexto">
            <a:extLst>
              <a:ext uri="{FF2B5EF4-FFF2-40B4-BE49-F238E27FC236}">
                <a16:creationId xmlns="" xmlns:a16="http://schemas.microsoft.com/office/drawing/2014/main" id="{DCC33B02-030F-4130-A7B9-E9CC1F92853C}"/>
              </a:ext>
            </a:extLst>
          </p:cNvPr>
          <p:cNvSpPr txBox="1"/>
          <p:nvPr/>
        </p:nvSpPr>
        <p:spPr>
          <a:xfrm>
            <a:off x="469173" y="2848171"/>
            <a:ext cx="35653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RECOMENDACIONES</a:t>
            </a:r>
          </a:p>
          <a:p>
            <a:r>
              <a:rPr lang="es-MX" sz="1600" b="1" dirty="0"/>
              <a:t>	Principalmente en </a:t>
            </a:r>
          </a:p>
          <a:p>
            <a:r>
              <a:rPr lang="es-MX" sz="1600" b="1" dirty="0"/>
              <a:t>		</a:t>
            </a:r>
            <a:r>
              <a:rPr lang="es-MX" sz="1600" b="1" dirty="0">
                <a:solidFill>
                  <a:schemeClr val="accent2"/>
                </a:solidFill>
              </a:rPr>
              <a:t>Auditorías de Desempeño</a:t>
            </a:r>
          </a:p>
          <a:p>
            <a:r>
              <a:rPr lang="es-MX" sz="1600" b="1" dirty="0">
                <a:solidFill>
                  <a:schemeClr val="accent2"/>
                </a:solidFill>
              </a:rPr>
              <a:t>		Auditorías Legales</a:t>
            </a:r>
          </a:p>
        </p:txBody>
      </p:sp>
      <p:sp>
        <p:nvSpPr>
          <p:cNvPr id="21" name="10 Rectángulo">
            <a:extLst>
              <a:ext uri="{FF2B5EF4-FFF2-40B4-BE49-F238E27FC236}">
                <a16:creationId xmlns="" xmlns:a16="http://schemas.microsoft.com/office/drawing/2014/main" id="{025CBA0F-CF08-473E-847B-0873DDB0B353}"/>
              </a:ext>
            </a:extLst>
          </p:cNvPr>
          <p:cNvSpPr/>
          <p:nvPr/>
        </p:nvSpPr>
        <p:spPr>
          <a:xfrm>
            <a:off x="4629035" y="1946991"/>
            <a:ext cx="4107936" cy="642942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22" name="11 CuadroTexto">
            <a:extLst>
              <a:ext uri="{FF2B5EF4-FFF2-40B4-BE49-F238E27FC236}">
                <a16:creationId xmlns="" xmlns:a16="http://schemas.microsoft.com/office/drawing/2014/main" id="{7CA6B6FF-D47B-48F9-8D45-B7EF5122996B}"/>
              </a:ext>
            </a:extLst>
          </p:cNvPr>
          <p:cNvSpPr txBox="1"/>
          <p:nvPr/>
        </p:nvSpPr>
        <p:spPr>
          <a:xfrm>
            <a:off x="4771910" y="2018429"/>
            <a:ext cx="372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Mejora Administrativa</a:t>
            </a:r>
          </a:p>
        </p:txBody>
      </p:sp>
      <p:sp>
        <p:nvSpPr>
          <p:cNvPr id="23" name="15 Rectángulo">
            <a:extLst>
              <a:ext uri="{FF2B5EF4-FFF2-40B4-BE49-F238E27FC236}">
                <a16:creationId xmlns="" xmlns:a16="http://schemas.microsoft.com/office/drawing/2014/main" id="{10B36645-4B0F-4053-B817-3ECFC2F4F71D}"/>
              </a:ext>
            </a:extLst>
          </p:cNvPr>
          <p:cNvSpPr/>
          <p:nvPr/>
        </p:nvSpPr>
        <p:spPr>
          <a:xfrm>
            <a:off x="4629035" y="3161437"/>
            <a:ext cx="4107936" cy="1000132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24" name="17 CuadroTexto">
            <a:extLst>
              <a:ext uri="{FF2B5EF4-FFF2-40B4-BE49-F238E27FC236}">
                <a16:creationId xmlns="" xmlns:a16="http://schemas.microsoft.com/office/drawing/2014/main" id="{D3EAAB9E-6EC6-43D4-AF4F-2B0B188CDA6D}"/>
              </a:ext>
            </a:extLst>
          </p:cNvPr>
          <p:cNvSpPr txBox="1"/>
          <p:nvPr/>
        </p:nvSpPr>
        <p:spPr>
          <a:xfrm>
            <a:off x="4771910" y="3161437"/>
            <a:ext cx="3720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Prevención de posibles riesgos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EDFDCC4-8506-46CA-A2BF-4290D478E51F}"/>
              </a:ext>
            </a:extLst>
          </p:cNvPr>
          <p:cNvSpPr/>
          <p:nvPr/>
        </p:nvSpPr>
        <p:spPr>
          <a:xfrm>
            <a:off x="994498" y="5077497"/>
            <a:ext cx="75548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No implican responsabilidades para los servidores públicos, tienen carácter no vinculante.</a:t>
            </a:r>
            <a:endParaRPr lang="en-US" sz="2800" dirty="0"/>
          </a:p>
        </p:txBody>
      </p:sp>
      <p:sp>
        <p:nvSpPr>
          <p:cNvPr id="2" name="Abrir llave 1">
            <a:extLst>
              <a:ext uri="{FF2B5EF4-FFF2-40B4-BE49-F238E27FC236}">
                <a16:creationId xmlns="" xmlns:a16="http://schemas.microsoft.com/office/drawing/2014/main" id="{F9558BD6-E208-4356-9616-6669707035A7}"/>
              </a:ext>
            </a:extLst>
          </p:cNvPr>
          <p:cNvSpPr/>
          <p:nvPr/>
        </p:nvSpPr>
        <p:spPr>
          <a:xfrm>
            <a:off x="3787366" y="2215686"/>
            <a:ext cx="584725" cy="1754581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19035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58" cy="69890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D1180D1-1087-4F17-9A09-C148EFF149B3}"/>
              </a:ext>
            </a:extLst>
          </p:cNvPr>
          <p:cNvSpPr/>
          <p:nvPr/>
        </p:nvSpPr>
        <p:spPr>
          <a:xfrm>
            <a:off x="0" y="2471724"/>
            <a:ext cx="9144000" cy="3323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0766D1C-C1A9-43AD-97EF-62CA7C8E4325}"/>
              </a:ext>
            </a:extLst>
          </p:cNvPr>
          <p:cNvSpPr/>
          <p:nvPr/>
        </p:nvSpPr>
        <p:spPr>
          <a:xfrm>
            <a:off x="1262470" y="1817450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265EC66-6B77-428D-8492-CDE71242E6D0}"/>
              </a:ext>
            </a:extLst>
          </p:cNvPr>
          <p:cNvSpPr/>
          <p:nvPr/>
        </p:nvSpPr>
        <p:spPr>
          <a:xfrm>
            <a:off x="3288030" y="1768605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Título 4">
            <a:extLst>
              <a:ext uri="{FF2B5EF4-FFF2-40B4-BE49-F238E27FC236}">
                <a16:creationId xmlns="" xmlns:a16="http://schemas.microsoft.com/office/drawing/2014/main" id="{5F7B539B-F54B-4858-96E3-D8861EA0A742}"/>
              </a:ext>
            </a:extLst>
          </p:cNvPr>
          <p:cNvSpPr txBox="1">
            <a:spLocks/>
          </p:cNvSpPr>
          <p:nvPr/>
        </p:nvSpPr>
        <p:spPr>
          <a:xfrm>
            <a:off x="134151" y="873388"/>
            <a:ext cx="8867775" cy="94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i="1" dirty="0"/>
              <a:t>Convenios en materia de responsabilidades</a:t>
            </a:r>
            <a:endParaRPr lang="es-ES" sz="2800" b="1" i="1" dirty="0"/>
          </a:p>
        </p:txBody>
      </p:sp>
      <p:sp>
        <p:nvSpPr>
          <p:cNvPr id="10" name="1 Rectángulo">
            <a:extLst>
              <a:ext uri="{FF2B5EF4-FFF2-40B4-BE49-F238E27FC236}">
                <a16:creationId xmlns="" xmlns:a16="http://schemas.microsoft.com/office/drawing/2014/main" id="{4D7593C3-EC40-4EB9-BFBD-75FDE2175A80}"/>
              </a:ext>
            </a:extLst>
          </p:cNvPr>
          <p:cNvSpPr/>
          <p:nvPr/>
        </p:nvSpPr>
        <p:spPr>
          <a:xfrm>
            <a:off x="585635" y="3128221"/>
            <a:ext cx="814879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dirty="0"/>
              <a:t>En atención a las </a:t>
            </a:r>
            <a:r>
              <a:rPr lang="es-MX" b="1" dirty="0">
                <a:solidFill>
                  <a:srgbClr val="660033"/>
                </a:solidFill>
              </a:rPr>
              <a:t>faltas no graves detectadas por el ISAF</a:t>
            </a:r>
            <a:r>
              <a:rPr lang="es-MX" dirty="0"/>
              <a:t>, este podrá concertar y celebrar </a:t>
            </a:r>
            <a:r>
              <a:rPr lang="es-MX" b="1" dirty="0">
                <a:solidFill>
                  <a:srgbClr val="660033"/>
                </a:solidFill>
              </a:rPr>
              <a:t>convenios </a:t>
            </a:r>
            <a:r>
              <a:rPr lang="es-MX" dirty="0"/>
              <a:t>con los </a:t>
            </a:r>
            <a:r>
              <a:rPr lang="es-MX" b="1" dirty="0">
                <a:solidFill>
                  <a:schemeClr val="accent2"/>
                </a:solidFill>
              </a:rPr>
              <a:t>órganos internos de control de los municipios que no cuenten con la capacidad para implementar la estructura necesaria a efecto de llevar a cabo la investigación y substanciación de las faltas administrativas calificadas como no graves</a:t>
            </a:r>
            <a:r>
              <a:rPr lang="es-MX" dirty="0"/>
              <a:t>, con la finalidad de que el </a:t>
            </a:r>
            <a:r>
              <a:rPr lang="es-MX" b="1" dirty="0">
                <a:solidFill>
                  <a:srgbClr val="660033"/>
                </a:solidFill>
              </a:rPr>
              <a:t>ISAF</a:t>
            </a:r>
            <a:r>
              <a:rPr lang="es-MX" dirty="0"/>
              <a:t>, realice estas </a:t>
            </a:r>
            <a:r>
              <a:rPr lang="es-MX" b="1" dirty="0">
                <a:solidFill>
                  <a:schemeClr val="accent2"/>
                </a:solidFill>
              </a:rPr>
              <a:t>hasta la etapa de culminación de la audiencia inicial y recepción de pruebas</a:t>
            </a:r>
            <a:r>
              <a:rPr lang="es-MX" dirty="0"/>
              <a:t>, debiendo los citados órganos de control, </a:t>
            </a:r>
            <a:r>
              <a:rPr lang="es-MX" b="1" dirty="0">
                <a:solidFill>
                  <a:schemeClr val="accent2"/>
                </a:solidFill>
              </a:rPr>
              <a:t>continuar con la admisión y valoración de las pruebas recibidas </a:t>
            </a:r>
            <a:r>
              <a:rPr lang="es-MX" dirty="0"/>
              <a:t>a efecto de que estos resuelvan lo conducente y </a:t>
            </a:r>
            <a:r>
              <a:rPr lang="es-MX" b="1" dirty="0">
                <a:solidFill>
                  <a:schemeClr val="accent2"/>
                </a:solidFill>
              </a:rPr>
              <a:t>determinen la sanción </a:t>
            </a:r>
            <a:r>
              <a:rPr lang="es-MX" dirty="0"/>
              <a:t>aplicable de acuerdo a la ley de la materia.</a:t>
            </a:r>
            <a:endParaRPr lang="es-MX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42BF96E-B5ED-47B6-994F-C6716BB3CF41}"/>
              </a:ext>
            </a:extLst>
          </p:cNvPr>
          <p:cNvSpPr/>
          <p:nvPr/>
        </p:nvSpPr>
        <p:spPr>
          <a:xfrm>
            <a:off x="163829" y="2471724"/>
            <a:ext cx="687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/>
              <a:t>LEY DE FISCALIZACIÓN SUPERIOR PARA EL ESTADO DE SONORA, ARTÍCULO </a:t>
            </a:r>
            <a:r>
              <a:rPr lang="es-MX" b="1" i="1" dirty="0">
                <a:solidFill>
                  <a:srgbClr val="660033"/>
                </a:solidFill>
              </a:rPr>
              <a:t>17</a:t>
            </a:r>
            <a:r>
              <a:rPr lang="es-MX" b="1" i="1" dirty="0"/>
              <a:t>, FRACC. XXXII, TERCER PÁRRAFO.-</a:t>
            </a:r>
          </a:p>
        </p:txBody>
      </p:sp>
    </p:spTree>
    <p:extLst>
      <p:ext uri="{BB962C8B-B14F-4D97-AF65-F5344CB8AC3E}">
        <p14:creationId xmlns="" xmlns:p14="http://schemas.microsoft.com/office/powerpoint/2010/main" val="312732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58" cy="69890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D1180D1-1087-4F17-9A09-C148EFF149B3}"/>
              </a:ext>
            </a:extLst>
          </p:cNvPr>
          <p:cNvSpPr/>
          <p:nvPr/>
        </p:nvSpPr>
        <p:spPr>
          <a:xfrm>
            <a:off x="0" y="2282522"/>
            <a:ext cx="9144000" cy="29941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0766D1C-C1A9-43AD-97EF-62CA7C8E4325}"/>
              </a:ext>
            </a:extLst>
          </p:cNvPr>
          <p:cNvSpPr/>
          <p:nvPr/>
        </p:nvSpPr>
        <p:spPr>
          <a:xfrm>
            <a:off x="1180159" y="1463357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265EC66-6B77-428D-8492-CDE71242E6D0}"/>
              </a:ext>
            </a:extLst>
          </p:cNvPr>
          <p:cNvSpPr/>
          <p:nvPr/>
        </p:nvSpPr>
        <p:spPr>
          <a:xfrm>
            <a:off x="3205719" y="1414512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Título 4">
            <a:extLst>
              <a:ext uri="{FF2B5EF4-FFF2-40B4-BE49-F238E27FC236}">
                <a16:creationId xmlns="" xmlns:a16="http://schemas.microsoft.com/office/drawing/2014/main" id="{5F7B539B-F54B-4858-96E3-D8861EA0A742}"/>
              </a:ext>
            </a:extLst>
          </p:cNvPr>
          <p:cNvSpPr txBox="1">
            <a:spLocks/>
          </p:cNvSpPr>
          <p:nvPr/>
        </p:nvSpPr>
        <p:spPr>
          <a:xfrm>
            <a:off x="0" y="494805"/>
            <a:ext cx="9133921" cy="94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i="1" dirty="0"/>
              <a:t>Convenios en materia de</a:t>
            </a:r>
          </a:p>
          <a:p>
            <a:r>
              <a:rPr lang="es-MX" sz="3200" b="1" i="1" dirty="0"/>
              <a:t>No reincidencia en las observaciones</a:t>
            </a:r>
            <a:endParaRPr lang="es-ES" sz="2800" b="1" i="1" dirty="0"/>
          </a:p>
        </p:txBody>
      </p:sp>
      <p:sp>
        <p:nvSpPr>
          <p:cNvPr id="10" name="1 Rectángulo">
            <a:extLst>
              <a:ext uri="{FF2B5EF4-FFF2-40B4-BE49-F238E27FC236}">
                <a16:creationId xmlns="" xmlns:a16="http://schemas.microsoft.com/office/drawing/2014/main" id="{4D7593C3-EC40-4EB9-BFBD-75FDE2175A80}"/>
              </a:ext>
            </a:extLst>
          </p:cNvPr>
          <p:cNvSpPr/>
          <p:nvPr/>
        </p:nvSpPr>
        <p:spPr>
          <a:xfrm>
            <a:off x="667482" y="2887881"/>
            <a:ext cx="81487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dirty="0"/>
              <a:t>El ISAF podrá celebrar </a:t>
            </a:r>
            <a:r>
              <a:rPr lang="es-MX" b="1" dirty="0">
                <a:solidFill>
                  <a:schemeClr val="accent2"/>
                </a:solidFill>
              </a:rPr>
              <a:t>convenios de colaboración </a:t>
            </a:r>
            <a:r>
              <a:rPr lang="es-MX" dirty="0"/>
              <a:t>con los </a:t>
            </a:r>
            <a:r>
              <a:rPr lang="es-MX" b="1" dirty="0">
                <a:solidFill>
                  <a:schemeClr val="accent2"/>
                </a:solidFill>
              </a:rPr>
              <a:t>órganos de control interno</a:t>
            </a:r>
            <a:r>
              <a:rPr lang="es-MX" dirty="0"/>
              <a:t> de los sujetos fiscalizados a efecto de </a:t>
            </a:r>
            <a:r>
              <a:rPr lang="es-MX" b="1" dirty="0">
                <a:solidFill>
                  <a:schemeClr val="accent2"/>
                </a:solidFill>
              </a:rPr>
              <a:t>iniciar programas o acciones correctivas </a:t>
            </a:r>
            <a:r>
              <a:rPr lang="es-MX" dirty="0"/>
              <a:t>para </a:t>
            </a:r>
            <a:r>
              <a:rPr lang="es-MX" b="1" dirty="0">
                <a:solidFill>
                  <a:schemeClr val="accent2"/>
                </a:solidFill>
              </a:rPr>
              <a:t>evitar reincidencias</a:t>
            </a:r>
            <a:r>
              <a:rPr lang="es-MX" dirty="0"/>
              <a:t> en faltas a las normas del ejercicio del gasto público y demás requerimientos administrativos </a:t>
            </a:r>
            <a:endParaRPr lang="es-MX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42BF96E-B5ED-47B6-994F-C6716BB3CF41}"/>
              </a:ext>
            </a:extLst>
          </p:cNvPr>
          <p:cNvSpPr/>
          <p:nvPr/>
        </p:nvSpPr>
        <p:spPr>
          <a:xfrm>
            <a:off x="221717" y="2301042"/>
            <a:ext cx="687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/>
              <a:t>LEY DE FISCALIZACIÓN SUPERIOR PARA EL ESTADO DE SONORA, ARTÍCULO </a:t>
            </a:r>
            <a:r>
              <a:rPr lang="es-MX" b="1" i="1" dirty="0">
                <a:solidFill>
                  <a:srgbClr val="660033"/>
                </a:solidFill>
              </a:rPr>
              <a:t>85</a:t>
            </a:r>
            <a:r>
              <a:rPr lang="es-MX" b="1" i="1" dirty="0"/>
              <a:t>.-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3D3C015-BD89-4F59-B99F-A565D92F935F}"/>
              </a:ext>
            </a:extLst>
          </p:cNvPr>
          <p:cNvSpPr/>
          <p:nvPr/>
        </p:nvSpPr>
        <p:spPr>
          <a:xfrm>
            <a:off x="211868" y="4058122"/>
            <a:ext cx="6875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/>
              <a:t>ARTÍCULO </a:t>
            </a:r>
            <a:r>
              <a:rPr lang="es-MX" b="1" i="1" dirty="0">
                <a:solidFill>
                  <a:srgbClr val="660033"/>
                </a:solidFill>
              </a:rPr>
              <a:t>86</a:t>
            </a:r>
            <a:r>
              <a:rPr lang="es-MX" b="1" i="1" dirty="0"/>
              <a:t>.-</a:t>
            </a:r>
          </a:p>
        </p:txBody>
      </p:sp>
      <p:sp>
        <p:nvSpPr>
          <p:cNvPr id="13" name="1 Rectángulo">
            <a:extLst>
              <a:ext uri="{FF2B5EF4-FFF2-40B4-BE49-F238E27FC236}">
                <a16:creationId xmlns="" xmlns:a16="http://schemas.microsoft.com/office/drawing/2014/main" id="{1E4549FA-ABB4-456D-8A2C-5DF145F29061}"/>
              </a:ext>
            </a:extLst>
          </p:cNvPr>
          <p:cNvSpPr/>
          <p:nvPr/>
        </p:nvSpPr>
        <p:spPr>
          <a:xfrm>
            <a:off x="554700" y="4351199"/>
            <a:ext cx="81487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dirty="0"/>
              <a:t>Los sujetos fiscalizados que firmen el convenio deberán recibir </a:t>
            </a:r>
            <a:r>
              <a:rPr lang="es-MX" b="1" dirty="0">
                <a:solidFill>
                  <a:schemeClr val="accent2"/>
                </a:solidFill>
              </a:rPr>
              <a:t>toda la información necesaria </a:t>
            </a:r>
            <a:r>
              <a:rPr lang="es-MX" dirty="0"/>
              <a:t>por parte del ISAF para el establecimiento de las </a:t>
            </a:r>
            <a:r>
              <a:rPr lang="es-MX" b="1" dirty="0">
                <a:solidFill>
                  <a:schemeClr val="accent2"/>
                </a:solidFill>
              </a:rPr>
              <a:t>acciones correctivas</a:t>
            </a:r>
            <a:r>
              <a:rPr lang="es-MX" dirty="0"/>
              <a:t>.</a:t>
            </a:r>
            <a:endParaRPr lang="es-MX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34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58" cy="69890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D1180D1-1087-4F17-9A09-C148EFF149B3}"/>
              </a:ext>
            </a:extLst>
          </p:cNvPr>
          <p:cNvSpPr/>
          <p:nvPr/>
        </p:nvSpPr>
        <p:spPr>
          <a:xfrm>
            <a:off x="0" y="1775533"/>
            <a:ext cx="9144000" cy="5082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0766D1C-C1A9-43AD-97EF-62CA7C8E4325}"/>
              </a:ext>
            </a:extLst>
          </p:cNvPr>
          <p:cNvSpPr/>
          <p:nvPr/>
        </p:nvSpPr>
        <p:spPr>
          <a:xfrm>
            <a:off x="1262470" y="1449706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265EC66-6B77-428D-8492-CDE71242E6D0}"/>
              </a:ext>
            </a:extLst>
          </p:cNvPr>
          <p:cNvSpPr/>
          <p:nvPr/>
        </p:nvSpPr>
        <p:spPr>
          <a:xfrm>
            <a:off x="3288030" y="1400861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Título 4">
            <a:extLst>
              <a:ext uri="{FF2B5EF4-FFF2-40B4-BE49-F238E27FC236}">
                <a16:creationId xmlns="" xmlns:a16="http://schemas.microsoft.com/office/drawing/2014/main" id="{5F7B539B-F54B-4858-96E3-D8861EA0A742}"/>
              </a:ext>
            </a:extLst>
          </p:cNvPr>
          <p:cNvSpPr txBox="1">
            <a:spLocks/>
          </p:cNvSpPr>
          <p:nvPr/>
        </p:nvSpPr>
        <p:spPr>
          <a:xfrm>
            <a:off x="148191" y="432309"/>
            <a:ext cx="8867775" cy="94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i="1" dirty="0"/>
              <a:t>Ejecución de auditorías: </a:t>
            </a:r>
          </a:p>
          <a:p>
            <a:r>
              <a:rPr lang="es-MX" sz="3900" b="1" i="1" dirty="0">
                <a:solidFill>
                  <a:schemeClr val="accent2"/>
                </a:solidFill>
              </a:rPr>
              <a:t>Etapa de </a:t>
            </a:r>
            <a:r>
              <a:rPr lang="es-MX" sz="3900" b="1" i="1" dirty="0" err="1">
                <a:solidFill>
                  <a:schemeClr val="accent2"/>
                </a:solidFill>
              </a:rPr>
              <a:t>Pre-cierre</a:t>
            </a:r>
            <a:endParaRPr lang="es-ES" sz="3500" b="1" i="1" dirty="0">
              <a:solidFill>
                <a:schemeClr val="accent2"/>
              </a:solidFill>
            </a:endParaRPr>
          </a:p>
        </p:txBody>
      </p:sp>
      <p:sp>
        <p:nvSpPr>
          <p:cNvPr id="10" name="1 Rectángulo">
            <a:extLst>
              <a:ext uri="{FF2B5EF4-FFF2-40B4-BE49-F238E27FC236}">
                <a16:creationId xmlns="" xmlns:a16="http://schemas.microsoft.com/office/drawing/2014/main" id="{4D7593C3-EC40-4EB9-BFBD-75FDE2175A80}"/>
              </a:ext>
            </a:extLst>
          </p:cNvPr>
          <p:cNvSpPr/>
          <p:nvPr/>
        </p:nvSpPr>
        <p:spPr>
          <a:xfrm>
            <a:off x="507684" y="2132421"/>
            <a:ext cx="8148790" cy="449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Al concluir el plazo de revisión, el ISAF dentro de los 15 días hábiles siguientes deberá hacer del conocimiento del sujeto de fiscalización </a:t>
            </a:r>
            <a:r>
              <a:rPr lang="es-MX" b="1" dirty="0">
                <a:solidFill>
                  <a:schemeClr val="accent2"/>
                </a:solidFill>
              </a:rPr>
              <a:t>las observaciones y recomendaciones de </a:t>
            </a:r>
            <a:r>
              <a:rPr lang="es-MX" b="1" dirty="0" err="1">
                <a:solidFill>
                  <a:schemeClr val="accent2"/>
                </a:solidFill>
              </a:rPr>
              <a:t>pre-cierre</a:t>
            </a:r>
            <a:r>
              <a:rPr lang="es-MX" b="1" dirty="0">
                <a:solidFill>
                  <a:schemeClr val="accent2"/>
                </a:solidFill>
              </a:rPr>
              <a:t>, así como las medidas de solventación</a:t>
            </a:r>
            <a:r>
              <a:rPr lang="es-MX" dirty="0"/>
              <a:t>. 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El sujeto de fiscalización contará con </a:t>
            </a:r>
            <a:r>
              <a:rPr lang="es-MX" sz="1400" b="1" dirty="0">
                <a:solidFill>
                  <a:schemeClr val="tx2"/>
                </a:solidFill>
              </a:rPr>
              <a:t>15 días hábiles en el caso de auditorías de gabinete, y 20 en el caso de auditorías de campo</a:t>
            </a:r>
            <a:r>
              <a:rPr lang="es-MX" dirty="0"/>
              <a:t>, para </a:t>
            </a:r>
            <a:r>
              <a:rPr lang="es-MX" b="1" dirty="0">
                <a:solidFill>
                  <a:schemeClr val="accent2"/>
                </a:solidFill>
              </a:rPr>
              <a:t>atender o subsanar en la etapa de pre – cierre </a:t>
            </a:r>
            <a:r>
              <a:rPr lang="es-MX" dirty="0"/>
              <a:t>las observaciones y recomendaciones detectadas en esta fase por el ISAF. 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Concluido el plazo referido, el ISAF contará con un plazo de </a:t>
            </a:r>
            <a:r>
              <a:rPr lang="es-MX" sz="1600" b="1" dirty="0">
                <a:solidFill>
                  <a:schemeClr val="tx2"/>
                </a:solidFill>
              </a:rPr>
              <a:t>10 días hábiles en el caso de auditorías de gabinete, y 20 en el caso de auditorías de campo</a:t>
            </a:r>
            <a:r>
              <a:rPr lang="es-MX" dirty="0"/>
              <a:t>, en el caso de las para </a:t>
            </a:r>
            <a:r>
              <a:rPr lang="es-MX" b="1" dirty="0">
                <a:solidFill>
                  <a:schemeClr val="accent2"/>
                </a:solidFill>
              </a:rPr>
              <a:t>pronunciarse sobre la procedencia o no </a:t>
            </a:r>
            <a:r>
              <a:rPr lang="es-MX" dirty="0"/>
              <a:t>de las atenciones o solventaciones presentadas por el sujeto de fiscalización en la </a:t>
            </a:r>
            <a:r>
              <a:rPr lang="es-MX" b="1" dirty="0">
                <a:solidFill>
                  <a:schemeClr val="accent2"/>
                </a:solidFill>
              </a:rPr>
              <a:t>etapa de </a:t>
            </a:r>
            <a:r>
              <a:rPr lang="es-MX" b="1" dirty="0" err="1">
                <a:solidFill>
                  <a:schemeClr val="accent2"/>
                </a:solidFill>
              </a:rPr>
              <a:t>pre-cierre</a:t>
            </a:r>
            <a:r>
              <a:rPr lang="es-MX" b="1" dirty="0">
                <a:solidFill>
                  <a:schemeClr val="accent2"/>
                </a:solidFill>
              </a:rPr>
              <a:t>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Notificado el sujeto de fiscalización sobre si las observaciones o recomendaciones no cumplen o cumplen parcialmente, </a:t>
            </a:r>
            <a:r>
              <a:rPr lang="es-MX" b="1" dirty="0">
                <a:solidFill>
                  <a:schemeClr val="accent2"/>
                </a:solidFill>
              </a:rPr>
              <a:t>la auditoría entrara en etapa de cierre y procederá a la elaboración del Informe</a:t>
            </a:r>
            <a:r>
              <a:rPr lang="es-MX" dirty="0"/>
              <a:t> </a:t>
            </a:r>
            <a:endParaRPr lang="es-MX" b="1" dirty="0">
              <a:solidFill>
                <a:schemeClr val="accent2"/>
              </a:solidFill>
            </a:endParaRP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s-MX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38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58" cy="69890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D1180D1-1087-4F17-9A09-C148EFF149B3}"/>
              </a:ext>
            </a:extLst>
          </p:cNvPr>
          <p:cNvSpPr/>
          <p:nvPr/>
        </p:nvSpPr>
        <p:spPr>
          <a:xfrm>
            <a:off x="-3961" y="2201553"/>
            <a:ext cx="9144000" cy="23867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0766D1C-C1A9-43AD-97EF-62CA7C8E4325}"/>
              </a:ext>
            </a:extLst>
          </p:cNvPr>
          <p:cNvSpPr/>
          <p:nvPr/>
        </p:nvSpPr>
        <p:spPr>
          <a:xfrm>
            <a:off x="1262470" y="1449706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265EC66-6B77-428D-8492-CDE71242E6D0}"/>
              </a:ext>
            </a:extLst>
          </p:cNvPr>
          <p:cNvSpPr/>
          <p:nvPr/>
        </p:nvSpPr>
        <p:spPr>
          <a:xfrm>
            <a:off x="3288030" y="1400861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Título 4">
            <a:extLst>
              <a:ext uri="{FF2B5EF4-FFF2-40B4-BE49-F238E27FC236}">
                <a16:creationId xmlns="" xmlns:a16="http://schemas.microsoft.com/office/drawing/2014/main" id="{5F7B539B-F54B-4858-96E3-D8861EA0A742}"/>
              </a:ext>
            </a:extLst>
          </p:cNvPr>
          <p:cNvSpPr txBox="1">
            <a:spLocks/>
          </p:cNvSpPr>
          <p:nvPr/>
        </p:nvSpPr>
        <p:spPr>
          <a:xfrm>
            <a:off x="148191" y="432309"/>
            <a:ext cx="8867775" cy="94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i="1" dirty="0"/>
              <a:t>Solventación de observaciones</a:t>
            </a:r>
            <a:endParaRPr lang="es-ES" sz="4000" b="1" i="1" dirty="0">
              <a:solidFill>
                <a:schemeClr val="accent2"/>
              </a:solidFill>
            </a:endParaRPr>
          </a:p>
        </p:txBody>
      </p:sp>
      <p:sp>
        <p:nvSpPr>
          <p:cNvPr id="10" name="1 Rectángulo">
            <a:extLst>
              <a:ext uri="{FF2B5EF4-FFF2-40B4-BE49-F238E27FC236}">
                <a16:creationId xmlns="" xmlns:a16="http://schemas.microsoft.com/office/drawing/2014/main" id="{4D7593C3-EC40-4EB9-BFBD-75FDE2175A80}"/>
              </a:ext>
            </a:extLst>
          </p:cNvPr>
          <p:cNvSpPr/>
          <p:nvPr/>
        </p:nvSpPr>
        <p:spPr>
          <a:xfrm>
            <a:off x="507684" y="2361245"/>
            <a:ext cx="8148790" cy="39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sz="2000" b="1" dirty="0">
                <a:solidFill>
                  <a:schemeClr val="accent2"/>
                </a:solidFill>
              </a:rPr>
              <a:t>Sistema de Gestión de Auditorías y Seguimiento (SIGAS)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Las entidades fiscalizadas </a:t>
            </a:r>
            <a:r>
              <a:rPr lang="es-ES" b="1" dirty="0">
                <a:solidFill>
                  <a:schemeClr val="accent2"/>
                </a:solidFill>
              </a:rPr>
              <a:t>agilizan la solventación </a:t>
            </a:r>
            <a:r>
              <a:rPr lang="es-ES" dirty="0"/>
              <a:t>al evitar trasladarse físicamente a las instalaciones de la entidad de fiscalización superior</a:t>
            </a: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La entidad fiscalizada conoce el </a:t>
            </a:r>
            <a:r>
              <a:rPr lang="es-ES" b="1" dirty="0">
                <a:solidFill>
                  <a:schemeClr val="accent2"/>
                </a:solidFill>
              </a:rPr>
              <a:t>estatus real </a:t>
            </a:r>
            <a:r>
              <a:rPr lang="es-ES" dirty="0"/>
              <a:t>de sus observaciones y los requerimientos para solventarlas.</a:t>
            </a: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Se alerta a ambas partes sobre los </a:t>
            </a:r>
            <a:r>
              <a:rPr lang="es-ES" b="1" dirty="0">
                <a:solidFill>
                  <a:schemeClr val="accent2"/>
                </a:solidFill>
              </a:rPr>
              <a:t>plazos de vencimiento</a:t>
            </a:r>
            <a:endParaRPr lang="es-MX" b="1" dirty="0">
              <a:solidFill>
                <a:schemeClr val="accent2"/>
              </a:solidFill>
            </a:endParaRP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s-MX" sz="1100" dirty="0"/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b="1" dirty="0"/>
              <a:t>Los sujetos fiscalizados pueden agendar reuniones con el personal de seguimiento del ISAF para recibir una atención personalizada acerca de las observaciones determinados.</a:t>
            </a:r>
            <a:endParaRPr lang="es-MX" b="1" dirty="0">
              <a:solidFill>
                <a:schemeClr val="accent2"/>
              </a:solidFill>
            </a:endParaRP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s-MX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71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58" cy="69890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D1180D1-1087-4F17-9A09-C148EFF149B3}"/>
              </a:ext>
            </a:extLst>
          </p:cNvPr>
          <p:cNvSpPr/>
          <p:nvPr/>
        </p:nvSpPr>
        <p:spPr>
          <a:xfrm>
            <a:off x="-39128" y="2137722"/>
            <a:ext cx="9144000" cy="28377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0766D1C-C1A9-43AD-97EF-62CA7C8E4325}"/>
              </a:ext>
            </a:extLst>
          </p:cNvPr>
          <p:cNvSpPr/>
          <p:nvPr/>
        </p:nvSpPr>
        <p:spPr>
          <a:xfrm>
            <a:off x="1262470" y="1449706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265EC66-6B77-428D-8492-CDE71242E6D0}"/>
              </a:ext>
            </a:extLst>
          </p:cNvPr>
          <p:cNvSpPr/>
          <p:nvPr/>
        </p:nvSpPr>
        <p:spPr>
          <a:xfrm>
            <a:off x="3288030" y="1400861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Título 4">
            <a:extLst>
              <a:ext uri="{FF2B5EF4-FFF2-40B4-BE49-F238E27FC236}">
                <a16:creationId xmlns="" xmlns:a16="http://schemas.microsoft.com/office/drawing/2014/main" id="{5F7B539B-F54B-4858-96E3-D8861EA0A742}"/>
              </a:ext>
            </a:extLst>
          </p:cNvPr>
          <p:cNvSpPr txBox="1">
            <a:spLocks/>
          </p:cNvSpPr>
          <p:nvPr/>
        </p:nvSpPr>
        <p:spPr>
          <a:xfrm>
            <a:off x="148191" y="432309"/>
            <a:ext cx="8867775" cy="94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i="1" dirty="0"/>
              <a:t>Asesoría en materia de la elaboración de </a:t>
            </a:r>
          </a:p>
          <a:p>
            <a:r>
              <a:rPr lang="es-MX" sz="3000" b="1" i="1" dirty="0"/>
              <a:t>Cuenta Pública 2018</a:t>
            </a:r>
            <a:endParaRPr lang="es-ES" sz="3500" b="1" i="1" dirty="0">
              <a:solidFill>
                <a:schemeClr val="accent2"/>
              </a:solidFill>
            </a:endParaRPr>
          </a:p>
        </p:txBody>
      </p:sp>
      <p:sp>
        <p:nvSpPr>
          <p:cNvPr id="10" name="1 Rectángulo">
            <a:extLst>
              <a:ext uri="{FF2B5EF4-FFF2-40B4-BE49-F238E27FC236}">
                <a16:creationId xmlns="" xmlns:a16="http://schemas.microsoft.com/office/drawing/2014/main" id="{4D7593C3-EC40-4EB9-BFBD-75FDE2175A80}"/>
              </a:ext>
            </a:extLst>
          </p:cNvPr>
          <p:cNvSpPr/>
          <p:nvPr/>
        </p:nvSpPr>
        <p:spPr>
          <a:xfrm>
            <a:off x="493644" y="2484995"/>
            <a:ext cx="8148790" cy="201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A partir del </a:t>
            </a:r>
            <a:r>
              <a:rPr lang="es-MX" b="1" dirty="0">
                <a:solidFill>
                  <a:schemeClr val="accent2"/>
                </a:solidFill>
              </a:rPr>
              <a:t>3 de abril</a:t>
            </a:r>
            <a:r>
              <a:rPr lang="es-MX" dirty="0"/>
              <a:t>, el ISAF estará asesorando a los gobiernos municipales en materia de elaboración de Cuentas Públicas, con el fin de que éstas sean entregadas en tiempo y forma al H. Congreso del Estado.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Se dará énfasis al cumplimiento de los requerimientos de la </a:t>
            </a:r>
            <a:r>
              <a:rPr lang="es-MX" b="1" dirty="0">
                <a:solidFill>
                  <a:schemeClr val="accent2"/>
                </a:solidFill>
              </a:rPr>
              <a:t>Ley General de Contabilidad Gubernamental</a:t>
            </a:r>
            <a:r>
              <a:rPr lang="es-MX" dirty="0"/>
              <a:t> y los acuerdos del </a:t>
            </a:r>
            <a:r>
              <a:rPr lang="es-MX" b="1" dirty="0">
                <a:solidFill>
                  <a:schemeClr val="accent2"/>
                </a:solidFill>
              </a:rPr>
              <a:t>CONAC</a:t>
            </a:r>
            <a:r>
              <a:rPr lang="es-MX" dirty="0"/>
              <a:t>.</a:t>
            </a:r>
            <a:endParaRPr lang="es-MX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30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ppoi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63"/>
            <a:ext cx="9164158" cy="69890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534265" y="4386178"/>
            <a:ext cx="4416634" cy="45719"/>
          </a:xfrm>
          <a:prstGeom prst="rect">
            <a:avLst/>
          </a:prstGeom>
          <a:solidFill>
            <a:srgbClr val="D7C3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7C36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28906AB-B7DF-49D1-B076-E850EA9A7532}"/>
              </a:ext>
            </a:extLst>
          </p:cNvPr>
          <p:cNvSpPr/>
          <p:nvPr/>
        </p:nvSpPr>
        <p:spPr>
          <a:xfrm>
            <a:off x="2514600" y="2223121"/>
            <a:ext cx="6489701" cy="167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“No deshonra a un hombre el equivocarse. </a:t>
            </a:r>
          </a:p>
          <a:p>
            <a:pPr algn="just">
              <a:lnSpc>
                <a:spcPct val="150000"/>
              </a:lnSpc>
            </a:pPr>
            <a:r>
              <a:rPr lang="es-ES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Lo que deshonra es la perseverancia en el error.”</a:t>
            </a:r>
          </a:p>
          <a:p>
            <a:pPr algn="r">
              <a:lnSpc>
                <a:spcPct val="150000"/>
              </a:lnSpc>
            </a:pPr>
            <a:endParaRPr lang="es-ES" sz="11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s-E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Benito Juárez García</a:t>
            </a:r>
            <a:endParaRPr lang="en-US" sz="2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A1016076-7BE3-4A5D-A546-14F7105D27BD}"/>
              </a:ext>
            </a:extLst>
          </p:cNvPr>
          <p:cNvSpPr/>
          <p:nvPr/>
        </p:nvSpPr>
        <p:spPr>
          <a:xfrm>
            <a:off x="3551134" y="1576984"/>
            <a:ext cx="4416634" cy="45719"/>
          </a:xfrm>
          <a:prstGeom prst="rect">
            <a:avLst/>
          </a:prstGeom>
          <a:solidFill>
            <a:srgbClr val="D7C3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7C360"/>
              </a:solidFill>
            </a:endParaRPr>
          </a:p>
        </p:txBody>
      </p:sp>
      <p:pic>
        <p:nvPicPr>
          <p:cNvPr id="1026" name="Picture 2" descr="Resultado de imagen para benito juarez">
            <a:extLst>
              <a:ext uri="{FF2B5EF4-FFF2-40B4-BE49-F238E27FC236}">
                <a16:creationId xmlns="" xmlns:a16="http://schemas.microsoft.com/office/drawing/2014/main" id="{F1EA70DC-8BF9-4031-BF16-986F8C7D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8" y="1848627"/>
            <a:ext cx="2125481" cy="2678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96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74"/>
            <a:ext cx="9164158" cy="69890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D1180D1-1087-4F17-9A09-C148EFF149B3}"/>
              </a:ext>
            </a:extLst>
          </p:cNvPr>
          <p:cNvSpPr/>
          <p:nvPr/>
        </p:nvSpPr>
        <p:spPr>
          <a:xfrm>
            <a:off x="0" y="1443162"/>
            <a:ext cx="9144000" cy="4564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0766D1C-C1A9-43AD-97EF-62CA7C8E4325}"/>
              </a:ext>
            </a:extLst>
          </p:cNvPr>
          <p:cNvSpPr/>
          <p:nvPr/>
        </p:nvSpPr>
        <p:spPr>
          <a:xfrm>
            <a:off x="1332849" y="1287191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265EC66-6B77-428D-8492-CDE71242E6D0}"/>
              </a:ext>
            </a:extLst>
          </p:cNvPr>
          <p:cNvSpPr/>
          <p:nvPr/>
        </p:nvSpPr>
        <p:spPr>
          <a:xfrm>
            <a:off x="3358409" y="1238346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Título 4">
            <a:extLst>
              <a:ext uri="{FF2B5EF4-FFF2-40B4-BE49-F238E27FC236}">
                <a16:creationId xmlns="" xmlns:a16="http://schemas.microsoft.com/office/drawing/2014/main" id="{5F7B539B-F54B-4858-96E3-D8861EA0A742}"/>
              </a:ext>
            </a:extLst>
          </p:cNvPr>
          <p:cNvSpPr txBox="1">
            <a:spLocks/>
          </p:cNvSpPr>
          <p:nvPr/>
        </p:nvSpPr>
        <p:spPr>
          <a:xfrm>
            <a:off x="878517" y="391277"/>
            <a:ext cx="7772400" cy="102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i="1" dirty="0"/>
              <a:t>Sistema Nacional de Fiscalización</a:t>
            </a:r>
          </a:p>
        </p:txBody>
      </p:sp>
      <p:sp>
        <p:nvSpPr>
          <p:cNvPr id="10" name="1 Rectángulo">
            <a:extLst>
              <a:ext uri="{FF2B5EF4-FFF2-40B4-BE49-F238E27FC236}">
                <a16:creationId xmlns="" xmlns:a16="http://schemas.microsoft.com/office/drawing/2014/main" id="{4D7593C3-EC40-4EB9-BFBD-75FDE2175A80}"/>
              </a:ext>
            </a:extLst>
          </p:cNvPr>
          <p:cNvSpPr/>
          <p:nvPr/>
        </p:nvSpPr>
        <p:spPr>
          <a:xfrm>
            <a:off x="575555" y="1867152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dirty="0"/>
              <a:t>Coordinación interinstitucional de los órganos de fiscalización y auditoría gubernamental de los tres órdenes de gobierno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786F1DFB-C0C9-4B0F-874A-B61B55C175DF}"/>
              </a:ext>
            </a:extLst>
          </p:cNvPr>
          <p:cNvSpPr/>
          <p:nvPr/>
        </p:nvSpPr>
        <p:spPr>
          <a:xfrm>
            <a:off x="585635" y="1481245"/>
            <a:ext cx="1264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822247"/>
                </a:solidFill>
                <a:cs typeface="Arial" panose="020B0604020202020204" pitchFamily="34" charset="0"/>
              </a:rPr>
              <a:t>Definición</a:t>
            </a:r>
            <a:endParaRPr lang="es-MX" sz="2000" dirty="0">
              <a:solidFill>
                <a:srgbClr val="822247"/>
              </a:solidFill>
            </a:endParaRPr>
          </a:p>
        </p:txBody>
      </p:sp>
      <p:sp>
        <p:nvSpPr>
          <p:cNvPr id="12" name="1 Rectángulo">
            <a:extLst>
              <a:ext uri="{FF2B5EF4-FFF2-40B4-BE49-F238E27FC236}">
                <a16:creationId xmlns="" xmlns:a16="http://schemas.microsoft.com/office/drawing/2014/main" id="{CAA2327A-21F5-40DA-951B-7803FAFE3494}"/>
              </a:ext>
            </a:extLst>
          </p:cNvPr>
          <p:cNvSpPr/>
          <p:nvPr/>
        </p:nvSpPr>
        <p:spPr>
          <a:xfrm>
            <a:off x="605794" y="2768933"/>
            <a:ext cx="7992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dirty="0"/>
              <a:t>En la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II Reunión Plenaria del 2018</a:t>
            </a:r>
            <a:r>
              <a:rPr lang="es-MX" dirty="0"/>
              <a:t>, se planteó la estrategia de participación de los órganos de control municipales en el SNF, el cual se dará a través de las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Coordinaciones Regionales de ASOFIS</a:t>
            </a:r>
            <a:r>
              <a:rPr lang="es-MX" dirty="0"/>
              <a:t>, y la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Entidad de Fiscalización Local</a:t>
            </a:r>
            <a:r>
              <a:rPr lang="es-MX" dirty="0"/>
              <a:t>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0103BD05-3521-47C7-A86B-6B27CA214A43}"/>
              </a:ext>
            </a:extLst>
          </p:cNvPr>
          <p:cNvSpPr/>
          <p:nvPr/>
        </p:nvSpPr>
        <p:spPr>
          <a:xfrm>
            <a:off x="585635" y="2445524"/>
            <a:ext cx="4023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822247"/>
                </a:solidFill>
                <a:cs typeface="Arial" panose="020B0604020202020204" pitchFamily="34" charset="0"/>
              </a:rPr>
              <a:t>Esquema de participación municipal</a:t>
            </a:r>
            <a:endParaRPr lang="es-MX" sz="2000" dirty="0">
              <a:solidFill>
                <a:srgbClr val="822247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28F3C508-A523-4C13-A888-AC07D39A4466}"/>
              </a:ext>
            </a:extLst>
          </p:cNvPr>
          <p:cNvSpPr/>
          <p:nvPr/>
        </p:nvSpPr>
        <p:spPr>
          <a:xfrm>
            <a:off x="614839" y="3607330"/>
            <a:ext cx="78659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822247"/>
                </a:solidFill>
                <a:cs typeface="Arial" panose="020B0604020202020204" pitchFamily="34" charset="0"/>
              </a:rPr>
              <a:t>Fines</a:t>
            </a:r>
            <a:endParaRPr lang="es-MX" sz="2400" b="1" dirty="0">
              <a:solidFill>
                <a:srgbClr val="822247"/>
              </a:solidFill>
              <a:cs typeface="Arial" panose="020B0604020202020204" pitchFamily="34" charset="0"/>
            </a:endParaRPr>
          </a:p>
          <a:p>
            <a:r>
              <a:rPr lang="es-MX" dirty="0"/>
              <a:t>• Remitir las consultas o solicitudes al Comité Rector del SNF o instancia de trabajo </a:t>
            </a:r>
          </a:p>
          <a:p>
            <a:r>
              <a:rPr lang="es-MX" dirty="0"/>
              <a:t>• Establecer acciones de coordinación.</a:t>
            </a:r>
          </a:p>
          <a:p>
            <a:r>
              <a:rPr lang="es-MX" dirty="0"/>
              <a:t>• Requerir información a los entes públicos de los municipios.</a:t>
            </a:r>
          </a:p>
          <a:p>
            <a:r>
              <a:rPr lang="es-MX" dirty="0"/>
              <a:t>• </a:t>
            </a:r>
            <a:r>
              <a:rPr lang="es-MX" b="1" dirty="0">
                <a:solidFill>
                  <a:schemeClr val="accent2"/>
                </a:solidFill>
              </a:rPr>
              <a:t>Homologar la práctica de las auditorías a través de la promoción de la aplicación de las Normas Profesionales de Auditoría del Sistema Nacional de Fiscalización, el intercambio de técnicas y conocimiento (capacitación), así como fomentar la organización de seminarios, cursos y talleres.</a:t>
            </a:r>
          </a:p>
        </p:txBody>
      </p:sp>
    </p:spTree>
    <p:extLst>
      <p:ext uri="{BB962C8B-B14F-4D97-AF65-F5344CB8AC3E}">
        <p14:creationId xmlns="" xmlns:p14="http://schemas.microsoft.com/office/powerpoint/2010/main" val="3043951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74"/>
            <a:ext cx="9164158" cy="69890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D1180D1-1087-4F17-9A09-C148EFF149B3}"/>
              </a:ext>
            </a:extLst>
          </p:cNvPr>
          <p:cNvSpPr/>
          <p:nvPr/>
        </p:nvSpPr>
        <p:spPr>
          <a:xfrm>
            <a:off x="0" y="1443162"/>
            <a:ext cx="9144000" cy="4564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0766D1C-C1A9-43AD-97EF-62CA7C8E4325}"/>
              </a:ext>
            </a:extLst>
          </p:cNvPr>
          <p:cNvSpPr/>
          <p:nvPr/>
        </p:nvSpPr>
        <p:spPr>
          <a:xfrm>
            <a:off x="1332849" y="1287191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265EC66-6B77-428D-8492-CDE71242E6D0}"/>
              </a:ext>
            </a:extLst>
          </p:cNvPr>
          <p:cNvSpPr/>
          <p:nvPr/>
        </p:nvSpPr>
        <p:spPr>
          <a:xfrm>
            <a:off x="3358409" y="1238346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Título 4">
            <a:extLst>
              <a:ext uri="{FF2B5EF4-FFF2-40B4-BE49-F238E27FC236}">
                <a16:creationId xmlns="" xmlns:a16="http://schemas.microsoft.com/office/drawing/2014/main" id="{5F7B539B-F54B-4858-96E3-D8861EA0A742}"/>
              </a:ext>
            </a:extLst>
          </p:cNvPr>
          <p:cNvSpPr txBox="1">
            <a:spLocks/>
          </p:cNvSpPr>
          <p:nvPr/>
        </p:nvSpPr>
        <p:spPr>
          <a:xfrm>
            <a:off x="878517" y="391277"/>
            <a:ext cx="7772400" cy="102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i="1" dirty="0"/>
              <a:t>Sistema Nacional de Fiscalización</a:t>
            </a:r>
          </a:p>
        </p:txBody>
      </p:sp>
      <p:sp>
        <p:nvSpPr>
          <p:cNvPr id="10" name="1 Rectángulo">
            <a:extLst>
              <a:ext uri="{FF2B5EF4-FFF2-40B4-BE49-F238E27FC236}">
                <a16:creationId xmlns="" xmlns:a16="http://schemas.microsoft.com/office/drawing/2014/main" id="{4D7593C3-EC40-4EB9-BFBD-75FDE2175A80}"/>
              </a:ext>
            </a:extLst>
          </p:cNvPr>
          <p:cNvSpPr/>
          <p:nvPr/>
        </p:nvSpPr>
        <p:spPr>
          <a:xfrm>
            <a:off x="605794" y="1793346"/>
            <a:ext cx="82985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dirty="0"/>
              <a:t>Coordinación interinstitucional de los órganos de fiscalización y auditoría gubernamental de los tres órdenes de gobierno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786F1DFB-C0C9-4B0F-874A-B61B55C175DF}"/>
              </a:ext>
            </a:extLst>
          </p:cNvPr>
          <p:cNvSpPr/>
          <p:nvPr/>
        </p:nvSpPr>
        <p:spPr>
          <a:xfrm>
            <a:off x="585635" y="1481245"/>
            <a:ext cx="1264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822247"/>
                </a:solidFill>
                <a:cs typeface="Arial" panose="020B0604020202020204" pitchFamily="34" charset="0"/>
              </a:rPr>
              <a:t>Definición</a:t>
            </a:r>
            <a:endParaRPr lang="es-MX" sz="2000" dirty="0">
              <a:solidFill>
                <a:srgbClr val="822247"/>
              </a:solidFill>
            </a:endParaRPr>
          </a:p>
        </p:txBody>
      </p:sp>
      <p:sp>
        <p:nvSpPr>
          <p:cNvPr id="12" name="1 Rectángulo">
            <a:extLst>
              <a:ext uri="{FF2B5EF4-FFF2-40B4-BE49-F238E27FC236}">
                <a16:creationId xmlns="" xmlns:a16="http://schemas.microsoft.com/office/drawing/2014/main" id="{CAA2327A-21F5-40DA-951B-7803FAFE3494}"/>
              </a:ext>
            </a:extLst>
          </p:cNvPr>
          <p:cNvSpPr/>
          <p:nvPr/>
        </p:nvSpPr>
        <p:spPr>
          <a:xfrm>
            <a:off x="605793" y="2762616"/>
            <a:ext cx="82985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MX" dirty="0"/>
              <a:t>En la </a:t>
            </a:r>
            <a:r>
              <a:rPr lang="es-MX" b="1" dirty="0">
                <a:solidFill>
                  <a:schemeClr val="accent2"/>
                </a:solidFill>
              </a:rPr>
              <a:t>II Reunión Plenaria del 2018</a:t>
            </a:r>
            <a:r>
              <a:rPr lang="es-MX" dirty="0"/>
              <a:t>, se planteó la estrategia de participación de los municipios (los órganos internos de control como enlaces) en el SNF, el cual se dará a través de las </a:t>
            </a:r>
            <a:r>
              <a:rPr lang="es-MX" b="1" dirty="0">
                <a:solidFill>
                  <a:schemeClr val="accent2"/>
                </a:solidFill>
              </a:rPr>
              <a:t>Coordinaciones Regionales de ASOFIS</a:t>
            </a:r>
            <a:r>
              <a:rPr lang="es-MX" dirty="0">
                <a:solidFill>
                  <a:schemeClr val="accent2"/>
                </a:solidFill>
              </a:rPr>
              <a:t>, y la </a:t>
            </a:r>
            <a:r>
              <a:rPr lang="es-MX" b="1" dirty="0">
                <a:solidFill>
                  <a:schemeClr val="accent2"/>
                </a:solidFill>
              </a:rPr>
              <a:t>Entidad de Fiscalización Local</a:t>
            </a:r>
            <a:r>
              <a:rPr lang="es-MX" dirty="0">
                <a:solidFill>
                  <a:schemeClr val="accent2"/>
                </a:solidFill>
              </a:rPr>
              <a:t>.</a:t>
            </a:r>
            <a:endParaRPr lang="es-MX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0103BD05-3521-47C7-A86B-6B27CA214A43}"/>
              </a:ext>
            </a:extLst>
          </p:cNvPr>
          <p:cNvSpPr/>
          <p:nvPr/>
        </p:nvSpPr>
        <p:spPr>
          <a:xfrm>
            <a:off x="585635" y="2439207"/>
            <a:ext cx="4023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822247"/>
                </a:solidFill>
                <a:cs typeface="Arial" panose="020B0604020202020204" pitchFamily="34" charset="0"/>
              </a:rPr>
              <a:t>Esquema de participación municipal</a:t>
            </a:r>
            <a:endParaRPr lang="es-MX" sz="2000" dirty="0">
              <a:solidFill>
                <a:srgbClr val="822247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28F3C508-A523-4C13-A888-AC07D39A4466}"/>
              </a:ext>
            </a:extLst>
          </p:cNvPr>
          <p:cNvSpPr/>
          <p:nvPr/>
        </p:nvSpPr>
        <p:spPr>
          <a:xfrm>
            <a:off x="614839" y="3680860"/>
            <a:ext cx="78659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822247"/>
                </a:solidFill>
                <a:cs typeface="Arial" panose="020B0604020202020204" pitchFamily="34" charset="0"/>
              </a:rPr>
              <a:t>Fines</a:t>
            </a:r>
            <a:endParaRPr lang="es-MX" sz="2400" b="1" dirty="0">
              <a:solidFill>
                <a:srgbClr val="822247"/>
              </a:solidFill>
              <a:cs typeface="Arial" panose="020B0604020202020204" pitchFamily="34" charset="0"/>
            </a:endParaRPr>
          </a:p>
          <a:p>
            <a:r>
              <a:rPr lang="es-MX" dirty="0"/>
              <a:t>• Remitir las consultas o solicitudes al Comité Rector del SNF o instancia de trabajo </a:t>
            </a:r>
          </a:p>
          <a:p>
            <a:r>
              <a:rPr lang="es-MX" dirty="0"/>
              <a:t>• Establecer acciones de coordinación.</a:t>
            </a:r>
          </a:p>
          <a:p>
            <a:r>
              <a:rPr lang="es-MX" dirty="0"/>
              <a:t>• Requerir información a los entes públicos de los municipios.</a:t>
            </a:r>
          </a:p>
          <a:p>
            <a:r>
              <a:rPr lang="es-MX" dirty="0"/>
              <a:t>• </a:t>
            </a:r>
            <a:r>
              <a:rPr lang="es-MX" b="1" dirty="0">
                <a:solidFill>
                  <a:schemeClr val="accent2"/>
                </a:solidFill>
              </a:rPr>
              <a:t>Homologar la práctica de las auditorías a través de la promoción de la aplicación de las Normas Profesionales de Auditoría del Sistema Nacional de Fiscalización, el intercambio de técnicas y conocimiento (capacitación), así como fomentar la organización de seminarios, cursos y talleres.</a:t>
            </a:r>
          </a:p>
        </p:txBody>
      </p:sp>
    </p:spTree>
    <p:extLst>
      <p:ext uri="{BB962C8B-B14F-4D97-AF65-F5344CB8AC3E}">
        <p14:creationId xmlns="" xmlns:p14="http://schemas.microsoft.com/office/powerpoint/2010/main" val="342895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ppoint3.jpg">
            <a:extLst>
              <a:ext uri="{FF2B5EF4-FFF2-40B4-BE49-F238E27FC236}">
                <a16:creationId xmlns="" xmlns:a16="http://schemas.microsoft.com/office/drawing/2014/main" id="{B976B9DA-6AC2-4BF4-A7F3-DA12E5DE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74"/>
            <a:ext cx="9164158" cy="698900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E097E2D9-F92F-464A-9203-6891413927E3}"/>
              </a:ext>
            </a:extLst>
          </p:cNvPr>
          <p:cNvSpPr txBox="1">
            <a:spLocks/>
          </p:cNvSpPr>
          <p:nvPr/>
        </p:nvSpPr>
        <p:spPr>
          <a:xfrm>
            <a:off x="514197" y="412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/>
              <a:t>Esquema de comunicación municipal en el marco del SNF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75469D1C-3CAE-44F4-BFE3-F363342A20A0}"/>
              </a:ext>
            </a:extLst>
          </p:cNvPr>
          <p:cNvGrpSpPr/>
          <p:nvPr/>
        </p:nvGrpSpPr>
        <p:grpSpPr>
          <a:xfrm>
            <a:off x="514197" y="1594062"/>
            <a:ext cx="8387709" cy="4824536"/>
            <a:chOff x="0" y="0"/>
            <a:chExt cx="6191250" cy="4210050"/>
          </a:xfrm>
        </p:grpSpPr>
        <p:sp>
          <p:nvSpPr>
            <p:cNvPr id="21" name="Rectangle 5">
              <a:extLst>
                <a:ext uri="{FF2B5EF4-FFF2-40B4-BE49-F238E27FC236}">
                  <a16:creationId xmlns="" xmlns:a16="http://schemas.microsoft.com/office/drawing/2014/main" id="{284D8C23-7D46-4DA5-B314-C9437E441696}"/>
                </a:ext>
              </a:extLst>
            </p:cNvPr>
            <p:cNvSpPr/>
            <p:nvPr/>
          </p:nvSpPr>
          <p:spPr>
            <a:xfrm>
              <a:off x="0" y="3429000"/>
              <a:ext cx="2519680" cy="7194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22" name="Rectangle 6">
              <a:extLst>
                <a:ext uri="{FF2B5EF4-FFF2-40B4-BE49-F238E27FC236}">
                  <a16:creationId xmlns="" xmlns:a16="http://schemas.microsoft.com/office/drawing/2014/main" id="{96BF0D3D-7530-476D-919F-740FD3EBDBDB}"/>
                </a:ext>
              </a:extLst>
            </p:cNvPr>
            <p:cNvSpPr/>
            <p:nvPr/>
          </p:nvSpPr>
          <p:spPr>
            <a:xfrm>
              <a:off x="19050" y="2571750"/>
              <a:ext cx="3239770" cy="7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23" name="Rectangle 7">
              <a:extLst>
                <a:ext uri="{FF2B5EF4-FFF2-40B4-BE49-F238E27FC236}">
                  <a16:creationId xmlns="" xmlns:a16="http://schemas.microsoft.com/office/drawing/2014/main" id="{0419C098-6DFB-4BC1-956A-88FC649DAB4D}"/>
                </a:ext>
              </a:extLst>
            </p:cNvPr>
            <p:cNvSpPr/>
            <p:nvPr/>
          </p:nvSpPr>
          <p:spPr>
            <a:xfrm>
              <a:off x="19050" y="1714500"/>
              <a:ext cx="3959860" cy="7194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24" name="Rectangle 8">
              <a:extLst>
                <a:ext uri="{FF2B5EF4-FFF2-40B4-BE49-F238E27FC236}">
                  <a16:creationId xmlns="" xmlns:a16="http://schemas.microsoft.com/office/drawing/2014/main" id="{4384F74C-71F3-43B9-AB38-1FDA5551552D}"/>
                </a:ext>
              </a:extLst>
            </p:cNvPr>
            <p:cNvSpPr/>
            <p:nvPr/>
          </p:nvSpPr>
          <p:spPr>
            <a:xfrm>
              <a:off x="0" y="866775"/>
              <a:ext cx="4679950" cy="7194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25" name="Rectangle 9">
              <a:extLst>
                <a:ext uri="{FF2B5EF4-FFF2-40B4-BE49-F238E27FC236}">
                  <a16:creationId xmlns="" xmlns:a16="http://schemas.microsoft.com/office/drawing/2014/main" id="{15735E97-F7EC-44E8-B31C-590DACD1BE2F}"/>
                </a:ext>
              </a:extLst>
            </p:cNvPr>
            <p:cNvSpPr/>
            <p:nvPr/>
          </p:nvSpPr>
          <p:spPr>
            <a:xfrm>
              <a:off x="0" y="9525"/>
              <a:ext cx="5399405" cy="71945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26" name="TextBox 151">
              <a:extLst>
                <a:ext uri="{FF2B5EF4-FFF2-40B4-BE49-F238E27FC236}">
                  <a16:creationId xmlns="" xmlns:a16="http://schemas.microsoft.com/office/drawing/2014/main" id="{66789822-0929-4334-A165-187D01264FA4}"/>
                </a:ext>
              </a:extLst>
            </p:cNvPr>
            <p:cNvSpPr txBox="1"/>
            <p:nvPr/>
          </p:nvSpPr>
          <p:spPr>
            <a:xfrm>
              <a:off x="171450" y="0"/>
              <a:ext cx="5227955" cy="7194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Sistema</a:t>
              </a:r>
              <a:r>
                <a:rPr lang="es-MX" sz="1600" b="1" kern="1200" dirty="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Nacional</a:t>
              </a:r>
              <a:r>
                <a:rPr lang="en-US" sz="1600" b="1" kern="1200" dirty="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</a:t>
              </a:r>
              <a:r>
                <a:rPr lang="es-MX" sz="1600" b="1" kern="1200" dirty="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Fiscalización</a:t>
              </a:r>
              <a:endPara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MX" sz="1600" b="1" kern="1200" dirty="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(Comité Rector o instancia de trabajo)</a:t>
              </a:r>
              <a:endPara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Box 151">
              <a:extLst>
                <a:ext uri="{FF2B5EF4-FFF2-40B4-BE49-F238E27FC236}">
                  <a16:creationId xmlns="" xmlns:a16="http://schemas.microsoft.com/office/drawing/2014/main" id="{4D72383A-2D2B-4C8C-92F9-5FF5B1679623}"/>
                </a:ext>
              </a:extLst>
            </p:cNvPr>
            <p:cNvSpPr txBox="1"/>
            <p:nvPr/>
          </p:nvSpPr>
          <p:spPr>
            <a:xfrm>
              <a:off x="123825" y="847725"/>
              <a:ext cx="4556125" cy="7194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600" b="1" kern="120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Coordinaciones Regionales</a:t>
              </a:r>
              <a:endParaRPr lang="es-MX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Box 151">
              <a:extLst>
                <a:ext uri="{FF2B5EF4-FFF2-40B4-BE49-F238E27FC236}">
                  <a16:creationId xmlns="" xmlns:a16="http://schemas.microsoft.com/office/drawing/2014/main" id="{10D9E825-E4EA-4D09-9039-DABBF812AB06}"/>
                </a:ext>
              </a:extLst>
            </p:cNvPr>
            <p:cNvSpPr txBox="1"/>
            <p:nvPr/>
          </p:nvSpPr>
          <p:spPr>
            <a:xfrm>
              <a:off x="171450" y="1714500"/>
              <a:ext cx="3810000" cy="7194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600" b="1" kern="120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Entidades</a:t>
              </a:r>
              <a:r>
                <a:rPr lang="en-US" sz="1600" b="1" kern="120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</a:t>
              </a:r>
              <a:r>
                <a:rPr lang="es-MX" sz="1600" b="1" kern="120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Fiscalización</a:t>
              </a:r>
              <a:endParaRPr lang="es-MX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600" b="1" kern="120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Superior Locales</a:t>
              </a:r>
              <a:endParaRPr lang="es-MX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Box 151">
              <a:extLst>
                <a:ext uri="{FF2B5EF4-FFF2-40B4-BE49-F238E27FC236}">
                  <a16:creationId xmlns="" xmlns:a16="http://schemas.microsoft.com/office/drawing/2014/main" id="{762F64AD-FE9D-4A5F-9788-29052311CAF0}"/>
                </a:ext>
              </a:extLst>
            </p:cNvPr>
            <p:cNvSpPr txBox="1"/>
            <p:nvPr/>
          </p:nvSpPr>
          <p:spPr>
            <a:xfrm>
              <a:off x="123825" y="2571750"/>
              <a:ext cx="3143250" cy="7194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Enlaces</a:t>
              </a:r>
              <a:r>
                <a:rPr lang="es-MX" sz="1600" b="1" kern="120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municipales</a:t>
              </a:r>
              <a:endParaRPr lang="es-MX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Box 151">
              <a:extLst>
                <a:ext uri="{FF2B5EF4-FFF2-40B4-BE49-F238E27FC236}">
                  <a16:creationId xmlns="" xmlns:a16="http://schemas.microsoft.com/office/drawing/2014/main" id="{36B4E0D9-FC79-4FEA-972D-08F6185393C8}"/>
                </a:ext>
              </a:extLst>
            </p:cNvPr>
            <p:cNvSpPr txBox="1"/>
            <p:nvPr/>
          </p:nvSpPr>
          <p:spPr>
            <a:xfrm>
              <a:off x="171450" y="3305175"/>
              <a:ext cx="2395855" cy="90487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600" b="1" kern="1200" dirty="0">
                  <a:solidFill>
                    <a:srgbClr val="FFFFFF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Entes públicos de los municipios</a:t>
              </a:r>
              <a:endPara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Flecha curvada hacia la izquierda 14">
              <a:extLst>
                <a:ext uri="{FF2B5EF4-FFF2-40B4-BE49-F238E27FC236}">
                  <a16:creationId xmlns="" xmlns:a16="http://schemas.microsoft.com/office/drawing/2014/main" id="{F2345FA1-B31B-423F-B5F7-F733B0F5EE72}"/>
                </a:ext>
              </a:extLst>
            </p:cNvPr>
            <p:cNvSpPr/>
            <p:nvPr/>
          </p:nvSpPr>
          <p:spPr>
            <a:xfrm>
              <a:off x="5410200" y="342900"/>
              <a:ext cx="781050" cy="1057275"/>
            </a:xfrm>
            <a:prstGeom prst="curvedLeftArrow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32" name="Flecha curvada hacia la izquierda 15">
              <a:extLst>
                <a:ext uri="{FF2B5EF4-FFF2-40B4-BE49-F238E27FC236}">
                  <a16:creationId xmlns="" xmlns:a16="http://schemas.microsoft.com/office/drawing/2014/main" id="{A659D6F0-DE8A-45D6-B1E9-2E2FE687DD58}"/>
                </a:ext>
              </a:extLst>
            </p:cNvPr>
            <p:cNvSpPr/>
            <p:nvPr/>
          </p:nvSpPr>
          <p:spPr>
            <a:xfrm>
              <a:off x="4686300" y="1104900"/>
              <a:ext cx="781050" cy="1057275"/>
            </a:xfrm>
            <a:prstGeom prst="curvedLeftArrow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33" name="Flecha curvada hacia la izquierda 16">
              <a:extLst>
                <a:ext uri="{FF2B5EF4-FFF2-40B4-BE49-F238E27FC236}">
                  <a16:creationId xmlns="" xmlns:a16="http://schemas.microsoft.com/office/drawing/2014/main" id="{1DF5C143-C1A5-4079-B68E-46E2907426D2}"/>
                </a:ext>
              </a:extLst>
            </p:cNvPr>
            <p:cNvSpPr/>
            <p:nvPr/>
          </p:nvSpPr>
          <p:spPr>
            <a:xfrm>
              <a:off x="3990975" y="1981200"/>
              <a:ext cx="781050" cy="1057275"/>
            </a:xfrm>
            <a:prstGeom prst="curvedLeftArrow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34" name="Flecha curvada hacia la izquierda 17">
              <a:extLst>
                <a:ext uri="{FF2B5EF4-FFF2-40B4-BE49-F238E27FC236}">
                  <a16:creationId xmlns="" xmlns:a16="http://schemas.microsoft.com/office/drawing/2014/main" id="{D4033B59-DE88-4CC6-BBA2-0CDDB7C109C1}"/>
                </a:ext>
              </a:extLst>
            </p:cNvPr>
            <p:cNvSpPr/>
            <p:nvPr/>
          </p:nvSpPr>
          <p:spPr>
            <a:xfrm>
              <a:off x="3267075" y="2867025"/>
              <a:ext cx="781050" cy="1057275"/>
            </a:xfrm>
            <a:prstGeom prst="curvedLeftArrow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35" name="Flecha curvada hacia la derecha 18">
              <a:extLst>
                <a:ext uri="{FF2B5EF4-FFF2-40B4-BE49-F238E27FC236}">
                  <a16:creationId xmlns="" xmlns:a16="http://schemas.microsoft.com/office/drawing/2014/main" id="{855361B3-5F8D-47CD-8B6D-7FDBC79C62F3}"/>
                </a:ext>
              </a:extLst>
            </p:cNvPr>
            <p:cNvSpPr/>
            <p:nvPr/>
          </p:nvSpPr>
          <p:spPr>
            <a:xfrm rot="10800000">
              <a:off x="2524125" y="2971800"/>
              <a:ext cx="647700" cy="1172210"/>
            </a:xfrm>
            <a:prstGeom prst="curvedRightArrow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36" name="Flecha curvada hacia la derecha 19">
              <a:extLst>
                <a:ext uri="{FF2B5EF4-FFF2-40B4-BE49-F238E27FC236}">
                  <a16:creationId xmlns="" xmlns:a16="http://schemas.microsoft.com/office/drawing/2014/main" id="{234DFFF3-5000-4DB9-AAA7-ECE8215ECB61}"/>
                </a:ext>
              </a:extLst>
            </p:cNvPr>
            <p:cNvSpPr/>
            <p:nvPr/>
          </p:nvSpPr>
          <p:spPr>
            <a:xfrm rot="10800000">
              <a:off x="3257550" y="2114550"/>
              <a:ext cx="647700" cy="1172210"/>
            </a:xfrm>
            <a:prstGeom prst="curvedRightArrow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37" name="Flecha curvada hacia la derecha 20">
              <a:extLst>
                <a:ext uri="{FF2B5EF4-FFF2-40B4-BE49-F238E27FC236}">
                  <a16:creationId xmlns="" xmlns:a16="http://schemas.microsoft.com/office/drawing/2014/main" id="{6BF4C0F2-040D-4A11-A8BE-D2B389127F9F}"/>
                </a:ext>
              </a:extLst>
            </p:cNvPr>
            <p:cNvSpPr/>
            <p:nvPr/>
          </p:nvSpPr>
          <p:spPr>
            <a:xfrm rot="10800000">
              <a:off x="3981450" y="1238250"/>
              <a:ext cx="647700" cy="1172210"/>
            </a:xfrm>
            <a:prstGeom prst="curvedRightArrow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38" name="Flecha curvada hacia la derecha 21">
              <a:extLst>
                <a:ext uri="{FF2B5EF4-FFF2-40B4-BE49-F238E27FC236}">
                  <a16:creationId xmlns="" xmlns:a16="http://schemas.microsoft.com/office/drawing/2014/main" id="{B724B356-10CE-44BC-B978-904D74FDB929}"/>
                </a:ext>
              </a:extLst>
            </p:cNvPr>
            <p:cNvSpPr/>
            <p:nvPr/>
          </p:nvSpPr>
          <p:spPr>
            <a:xfrm rot="10800000">
              <a:off x="4676775" y="400050"/>
              <a:ext cx="647700" cy="1172210"/>
            </a:xfrm>
            <a:prstGeom prst="curvedRightArrow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="" xmlns:p14="http://schemas.microsoft.com/office/powerpoint/2010/main" val="165916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ppoint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6" y="-44824"/>
            <a:ext cx="9232153" cy="705638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2009" y="2367753"/>
            <a:ext cx="3133755" cy="3580285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rgbClr val="0D0D0D"/>
                </a:solidFill>
              </a:rPr>
              <a:t>MISIÓN:</a:t>
            </a:r>
          </a:p>
          <a:p>
            <a:endParaRPr lang="es-MX" sz="2000" b="1" dirty="0">
              <a:solidFill>
                <a:srgbClr val="0D0D0D"/>
              </a:solidFill>
            </a:endParaRPr>
          </a:p>
          <a:p>
            <a:r>
              <a:rPr lang="es-MX" sz="2400" dirty="0">
                <a:latin typeface="+mj-lt"/>
                <a:cs typeface="Century Gothic"/>
              </a:rPr>
              <a:t>Coadyuvar a la mejora de la función pública mediante una fiscalización apegada a la integridad y a la legalidad en beneficio de sociedad sonorense.</a:t>
            </a:r>
            <a:endParaRPr lang="es-ES" sz="2400" dirty="0">
              <a:latin typeface="+mj-lt"/>
              <a:cs typeface="Century Gothic"/>
            </a:endParaRPr>
          </a:p>
          <a:p>
            <a:pPr algn="l"/>
            <a:endParaRPr lang="es-MX" sz="2800" b="1" dirty="0">
              <a:solidFill>
                <a:srgbClr val="822247"/>
              </a:solidFill>
            </a:endParaRPr>
          </a:p>
        </p:txBody>
      </p:sp>
      <p:pic>
        <p:nvPicPr>
          <p:cNvPr id="5" name="Imagen 4" descr="LogoIsafSinF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64" y="74705"/>
            <a:ext cx="2196353" cy="1336761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5535113" y="2367754"/>
            <a:ext cx="3133755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rgbClr val="0D0D0D"/>
                </a:solidFill>
              </a:rPr>
              <a:t>VISIÓN:</a:t>
            </a:r>
          </a:p>
          <a:p>
            <a:endParaRPr lang="es-MX" sz="2400" dirty="0">
              <a:solidFill>
                <a:srgbClr val="822247"/>
              </a:solidFill>
              <a:latin typeface="+mj-lt"/>
              <a:cs typeface="Century Gothic"/>
            </a:endParaRPr>
          </a:p>
          <a:p>
            <a:r>
              <a:rPr lang="es-MX" sz="2400" dirty="0">
                <a:solidFill>
                  <a:srgbClr val="822247"/>
                </a:solidFill>
                <a:latin typeface="+mj-lt"/>
                <a:cs typeface="Century Gothic"/>
              </a:rPr>
              <a:t>Ser una institución referente a nivel nacional en la aplicación de mejores prácticas de fiscalización superior.</a:t>
            </a:r>
            <a:endParaRPr lang="es-ES" sz="2000" dirty="0">
              <a:solidFill>
                <a:srgbClr val="822247"/>
              </a:solidFill>
              <a:latin typeface="+mj-lt"/>
              <a:cs typeface="Century Gothic"/>
            </a:endParaRPr>
          </a:p>
          <a:p>
            <a:pPr algn="l"/>
            <a:endParaRPr lang="es-MX" sz="2800" b="1" dirty="0">
              <a:solidFill>
                <a:srgbClr val="82224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78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ppoint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24"/>
            <a:ext cx="9232153" cy="7056383"/>
          </a:xfrm>
          <a:prstGeom prst="rect">
            <a:avLst/>
          </a:prstGeom>
        </p:spPr>
      </p:pic>
      <p:pic>
        <p:nvPicPr>
          <p:cNvPr id="5" name="Imagen 4" descr="LogoIsafSinFond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48" y="3409345"/>
            <a:ext cx="2196353" cy="133676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09FA3326-1E86-4BD3-85EA-427061ABACCF}"/>
              </a:ext>
            </a:extLst>
          </p:cNvPr>
          <p:cNvSpPr/>
          <p:nvPr/>
        </p:nvSpPr>
        <p:spPr>
          <a:xfrm>
            <a:off x="3593592" y="2039112"/>
            <a:ext cx="5625115" cy="3822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0E834A7-EE73-4EB0-BAF4-3F03F329B2A5}"/>
              </a:ext>
            </a:extLst>
          </p:cNvPr>
          <p:cNvSpPr/>
          <p:nvPr/>
        </p:nvSpPr>
        <p:spPr>
          <a:xfrm>
            <a:off x="4015649" y="3058975"/>
            <a:ext cx="5273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entury Gothic" panose="020B0502020202020204" pitchFamily="34" charset="0"/>
              </a:rPr>
              <a:t>ESTATUS QUE GUARDAN LAS OBSERVACIONES DETERMINADAS DEL EJERCICIO 2017 Y ANTERIORES</a:t>
            </a:r>
          </a:p>
          <a:p>
            <a:endParaRPr lang="es-ES" b="1" dirty="0">
              <a:latin typeface="Century Gothic" panose="020B0502020202020204" pitchFamily="34" charset="0"/>
            </a:endParaRPr>
          </a:p>
          <a:p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11" name="Imagen 10" descr="LogoIsafSinFondo.png">
            <a:extLst>
              <a:ext uri="{FF2B5EF4-FFF2-40B4-BE49-F238E27FC236}">
                <a16:creationId xmlns="" xmlns:a16="http://schemas.microsoft.com/office/drawing/2014/main" id="{8DD319EB-7CBB-4A3B-A99A-29AAE8F2B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23" y="0"/>
            <a:ext cx="2196353" cy="133676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CC90C81-403F-4EA3-B558-66212BEF792C}"/>
              </a:ext>
            </a:extLst>
          </p:cNvPr>
          <p:cNvSpPr/>
          <p:nvPr/>
        </p:nvSpPr>
        <p:spPr>
          <a:xfrm>
            <a:off x="4086400" y="4628635"/>
            <a:ext cx="5132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822247"/>
                </a:solidFill>
                <a:latin typeface="Century Gothic" panose="020B0502020202020204" pitchFamily="34" charset="0"/>
              </a:rPr>
              <a:t>ADMINISTRACIONES MUNICIPALES</a:t>
            </a:r>
          </a:p>
          <a:p>
            <a:r>
              <a:rPr lang="es-MX" sz="2800" b="1" dirty="0">
                <a:solidFill>
                  <a:srgbClr val="822247"/>
                </a:solidFill>
                <a:latin typeface="Century Gothic" panose="020B0502020202020204" pitchFamily="34" charset="0"/>
              </a:rPr>
              <a:t>Región SUR</a:t>
            </a:r>
            <a:endParaRPr lang="es-MX" sz="2800" dirty="0"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12F25E9-A93C-48DA-893B-9B1341ADC3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03" y="2259847"/>
            <a:ext cx="3603891" cy="3380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D9049F9-542F-4895-AA8D-C574EB649406}"/>
              </a:ext>
            </a:extLst>
          </p:cNvPr>
          <p:cNvSpPr txBox="1"/>
          <p:nvPr/>
        </p:nvSpPr>
        <p:spPr>
          <a:xfrm>
            <a:off x="1130971" y="4951800"/>
            <a:ext cx="147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accent2"/>
                </a:solidFill>
              </a:rPr>
              <a:t>37%</a:t>
            </a:r>
            <a:r>
              <a:rPr lang="es-MX" dirty="0">
                <a:solidFill>
                  <a:schemeClr val="accent2"/>
                </a:solidFill>
              </a:rPr>
              <a:t> </a:t>
            </a:r>
          </a:p>
          <a:p>
            <a:pPr algn="r"/>
            <a:r>
              <a:rPr lang="es-MX" sz="1200" dirty="0"/>
              <a:t>de la población </a:t>
            </a:r>
          </a:p>
          <a:p>
            <a:pPr algn="r"/>
            <a:r>
              <a:rPr lang="es-MX" sz="1200" dirty="0"/>
              <a:t>total del Estado</a:t>
            </a:r>
          </a:p>
        </p:txBody>
      </p:sp>
    </p:spTree>
    <p:extLst>
      <p:ext uri="{BB962C8B-B14F-4D97-AF65-F5344CB8AC3E}">
        <p14:creationId xmlns="" xmlns:p14="http://schemas.microsoft.com/office/powerpoint/2010/main" val="201867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ppoin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63"/>
            <a:ext cx="9164158" cy="698900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8EAE226-2A2B-45F8-9461-9C5508CB1479}"/>
              </a:ext>
            </a:extLst>
          </p:cNvPr>
          <p:cNvSpPr/>
          <p:nvPr/>
        </p:nvSpPr>
        <p:spPr>
          <a:xfrm>
            <a:off x="0" y="2088193"/>
            <a:ext cx="9164158" cy="3926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262470" y="500985"/>
            <a:ext cx="6543796" cy="1148882"/>
          </a:xfrm>
        </p:spPr>
        <p:txBody>
          <a:bodyPr>
            <a:normAutofit/>
          </a:bodyPr>
          <a:lstStyle/>
          <a:p>
            <a:r>
              <a:rPr lang="es-MX" sz="3200" b="1" i="1" dirty="0"/>
              <a:t>Fiscalización del Ejercicio 2017</a:t>
            </a:r>
            <a:br>
              <a:rPr lang="es-MX" sz="3200" b="1" i="1" dirty="0"/>
            </a:br>
            <a:r>
              <a:rPr lang="es-MX" sz="3200" b="1" i="1" dirty="0"/>
              <a:t>72 Municipios</a:t>
            </a:r>
            <a:endParaRPr lang="es-ES" sz="3200" b="1" i="1" dirty="0">
              <a:solidFill>
                <a:srgbClr val="822247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62470" y="1825917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288030" y="1777072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Título 4">
            <a:extLst>
              <a:ext uri="{FF2B5EF4-FFF2-40B4-BE49-F238E27FC236}">
                <a16:creationId xmlns="" xmlns:a16="http://schemas.microsoft.com/office/drawing/2014/main" id="{D3452804-5645-467A-A1B0-F7BDAF662FDF}"/>
              </a:ext>
            </a:extLst>
          </p:cNvPr>
          <p:cNvSpPr txBox="1">
            <a:spLocks/>
          </p:cNvSpPr>
          <p:nvPr/>
        </p:nvSpPr>
        <p:spPr>
          <a:xfrm>
            <a:off x="40509" y="2753956"/>
            <a:ext cx="2023951" cy="29979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000" b="1" dirty="0">
                <a:latin typeface="Century Gothic" panose="020B0502020202020204" pitchFamily="34" charset="0"/>
              </a:rPr>
              <a:t>Ejercicio 2017</a:t>
            </a:r>
            <a:endParaRPr lang="es-MX" sz="2000" b="1" i="1" dirty="0">
              <a:latin typeface="Century Gothic" panose="020B0502020202020204" pitchFamily="34" charset="0"/>
            </a:endParaRPr>
          </a:p>
          <a:p>
            <a:pPr algn="r"/>
            <a:r>
              <a:rPr lang="es-MX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4,178</a:t>
            </a:r>
            <a:endParaRPr lang="es-ES" sz="24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MX" sz="1600" b="1" dirty="0">
                <a:latin typeface="Century Gothic" panose="020B0502020202020204" pitchFamily="34" charset="0"/>
              </a:rPr>
              <a:t>Observaciones determinadas</a:t>
            </a:r>
          </a:p>
          <a:p>
            <a:endParaRPr lang="es-MX" sz="2000" b="1" i="1" dirty="0">
              <a:latin typeface="Century Gothic" panose="020B0502020202020204" pitchFamily="34" charset="0"/>
            </a:endParaRPr>
          </a:p>
        </p:txBody>
      </p:sp>
      <p:sp>
        <p:nvSpPr>
          <p:cNvPr id="4" name="Abrir llave 3">
            <a:extLst>
              <a:ext uri="{FF2B5EF4-FFF2-40B4-BE49-F238E27FC236}">
                <a16:creationId xmlns="" xmlns:a16="http://schemas.microsoft.com/office/drawing/2014/main" id="{7E19C5B4-DF2E-418E-ABD8-31DFA793C196}"/>
              </a:ext>
            </a:extLst>
          </p:cNvPr>
          <p:cNvSpPr/>
          <p:nvPr/>
        </p:nvSpPr>
        <p:spPr>
          <a:xfrm>
            <a:off x="2052414" y="2114252"/>
            <a:ext cx="719667" cy="3836679"/>
          </a:xfrm>
          <a:prstGeom prst="leftBrace">
            <a:avLst>
              <a:gd name="adj1" fmla="val 70942"/>
              <a:gd name="adj2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D0FC252-D2C0-4409-BBB1-7ED9FD0B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55" t="6003" r="30291" b="6989"/>
          <a:stretch/>
        </p:blipFill>
        <p:spPr>
          <a:xfrm>
            <a:off x="2491386" y="2091622"/>
            <a:ext cx="4153305" cy="3881938"/>
          </a:xfrm>
          <a:prstGeom prst="rect">
            <a:avLst/>
          </a:prstGeom>
        </p:spPr>
      </p:pic>
      <p:sp>
        <p:nvSpPr>
          <p:cNvPr id="14" name="Flecha: a la derecha 13">
            <a:extLst>
              <a:ext uri="{FF2B5EF4-FFF2-40B4-BE49-F238E27FC236}">
                <a16:creationId xmlns="" xmlns:a16="http://schemas.microsoft.com/office/drawing/2014/main" id="{6282FF2E-4B02-4CCD-9E04-006671994D26}"/>
              </a:ext>
            </a:extLst>
          </p:cNvPr>
          <p:cNvSpPr/>
          <p:nvPr/>
        </p:nvSpPr>
        <p:spPr>
          <a:xfrm>
            <a:off x="6669413" y="3811541"/>
            <a:ext cx="719667" cy="47983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ítulo 4">
            <a:extLst>
              <a:ext uri="{FF2B5EF4-FFF2-40B4-BE49-F238E27FC236}">
                <a16:creationId xmlns="" xmlns:a16="http://schemas.microsoft.com/office/drawing/2014/main" id="{B167BBA0-EEE0-4046-9439-373C107418CC}"/>
              </a:ext>
            </a:extLst>
          </p:cNvPr>
          <p:cNvSpPr txBox="1">
            <a:spLocks/>
          </p:cNvSpPr>
          <p:nvPr/>
        </p:nvSpPr>
        <p:spPr>
          <a:xfrm>
            <a:off x="7216829" y="2666454"/>
            <a:ext cx="1900045" cy="29979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/>
              <a:t>Turnadas a la </a:t>
            </a:r>
            <a:r>
              <a:rPr lang="es-MX" sz="2000" b="1" dirty="0">
                <a:solidFill>
                  <a:schemeClr val="accent2"/>
                </a:solidFill>
              </a:rPr>
              <a:t>Dirección General de Investigación del ISAF </a:t>
            </a:r>
            <a:r>
              <a:rPr lang="es-MX" sz="2000" dirty="0"/>
              <a:t>para determinar el procedimiento correspondiente</a:t>
            </a:r>
            <a:endParaRPr lang="es-MX" sz="1600" dirty="0"/>
          </a:p>
          <a:p>
            <a:endParaRPr lang="es-MX" sz="2000" i="1" dirty="0"/>
          </a:p>
        </p:txBody>
      </p:sp>
    </p:spTree>
    <p:extLst>
      <p:ext uri="{BB962C8B-B14F-4D97-AF65-F5344CB8AC3E}">
        <p14:creationId xmlns="" xmlns:p14="http://schemas.microsoft.com/office/powerpoint/2010/main" val="177283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ppoi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005"/>
            <a:ext cx="9164158" cy="698900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2734332-2BA3-48AD-A594-0D070B435098}"/>
              </a:ext>
            </a:extLst>
          </p:cNvPr>
          <p:cNvSpPr/>
          <p:nvPr/>
        </p:nvSpPr>
        <p:spPr>
          <a:xfrm>
            <a:off x="-3961" y="1840171"/>
            <a:ext cx="9144000" cy="40757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262470" y="1314940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288030" y="1266095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Título 4">
            <a:extLst>
              <a:ext uri="{FF2B5EF4-FFF2-40B4-BE49-F238E27FC236}">
                <a16:creationId xmlns="" xmlns:a16="http://schemas.microsoft.com/office/drawing/2014/main" id="{ED133E11-8A74-42B6-80F9-000B40209CDE}"/>
              </a:ext>
            </a:extLst>
          </p:cNvPr>
          <p:cNvSpPr txBox="1">
            <a:spLocks/>
          </p:cNvSpPr>
          <p:nvPr/>
        </p:nvSpPr>
        <p:spPr>
          <a:xfrm>
            <a:off x="726117" y="5408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i="1" dirty="0"/>
              <a:t>Observaciones del Ejercicio 2017</a:t>
            </a:r>
            <a:endParaRPr lang="es-ES" sz="2800" b="1" i="1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="" xmlns:a16="http://schemas.microsoft.com/office/drawing/2014/main" id="{29E38399-176A-4F5A-8F46-9BD105D91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5381021"/>
              </p:ext>
            </p:extLst>
          </p:nvPr>
        </p:nvGraphicFramePr>
        <p:xfrm>
          <a:off x="923277" y="1946887"/>
          <a:ext cx="7492754" cy="3862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3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8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2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398">
                  <a:extLst>
                    <a:ext uri="{9D8B030D-6E8A-4147-A177-3AD203B41FA5}">
                      <a16:colId xmlns="" xmlns:a16="http://schemas.microsoft.com/office/drawing/2014/main" val="3271967933"/>
                    </a:ext>
                  </a:extLst>
                </a:gridCol>
                <a:gridCol w="1044033">
                  <a:extLst>
                    <a:ext uri="{9D8B030D-6E8A-4147-A177-3AD203B41FA5}">
                      <a16:colId xmlns="" xmlns:a16="http://schemas.microsoft.com/office/drawing/2014/main" val="370349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71988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6241602"/>
                  </a:ext>
                </a:extLst>
              </a:tr>
              <a:tr h="576830">
                <a:tc>
                  <a:txBody>
                    <a:bodyPr/>
                    <a:lstStyle/>
                    <a:p>
                      <a:pPr marL="0" marR="0" lvl="0" indent="0" algn="l" defTabSz="71988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Municipios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Determinadas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Solventadas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 Solventadas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Porcentaje de Solventación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Álamos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Bácum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Benito Juárez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Cajeme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Empalme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Etchojoa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865049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H. Guaymas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6482972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Huatabampo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6188734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Navojoa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3267445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Quiriego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685809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Rosario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1652086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 Ignacio Río Muerto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5997541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Suaqui Grande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4212874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Yécora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7676838"/>
                  </a:ext>
                </a:extLst>
              </a:tr>
              <a:tr h="27509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447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ppoi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9" y="-72763"/>
            <a:ext cx="9164158" cy="698900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597F49C-4FA6-4782-97DB-03ABD681FB52}"/>
              </a:ext>
            </a:extLst>
          </p:cNvPr>
          <p:cNvSpPr/>
          <p:nvPr/>
        </p:nvSpPr>
        <p:spPr>
          <a:xfrm>
            <a:off x="0" y="1922162"/>
            <a:ext cx="9144000" cy="4075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1262470" y="1314940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288030" y="1266095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Título 4">
            <a:extLst>
              <a:ext uri="{FF2B5EF4-FFF2-40B4-BE49-F238E27FC236}">
                <a16:creationId xmlns="" xmlns:a16="http://schemas.microsoft.com/office/drawing/2014/main" id="{ED133E11-8A74-42B6-80F9-000B40209CDE}"/>
              </a:ext>
            </a:extLst>
          </p:cNvPr>
          <p:cNvSpPr txBox="1">
            <a:spLocks/>
          </p:cNvSpPr>
          <p:nvPr/>
        </p:nvSpPr>
        <p:spPr>
          <a:xfrm>
            <a:off x="726117" y="5408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i="1" dirty="0"/>
              <a:t>Observaciones no solventadas</a:t>
            </a:r>
            <a:endParaRPr lang="es-ES" sz="2800" b="1" i="1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="" xmlns:a16="http://schemas.microsoft.com/office/drawing/2014/main" id="{29E38399-176A-4F5A-8F46-9BD105D91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8560949"/>
              </p:ext>
            </p:extLst>
          </p:nvPr>
        </p:nvGraphicFramePr>
        <p:xfrm>
          <a:off x="610707" y="2001119"/>
          <a:ext cx="8195473" cy="3724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4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7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2782">
                  <a:extLst>
                    <a:ext uri="{9D8B030D-6E8A-4147-A177-3AD203B41FA5}">
                      <a16:colId xmlns="" xmlns:a16="http://schemas.microsoft.com/office/drawing/2014/main" val="3373996854"/>
                    </a:ext>
                  </a:extLst>
                </a:gridCol>
                <a:gridCol w="642782">
                  <a:extLst>
                    <a:ext uri="{9D8B030D-6E8A-4147-A177-3AD203B41FA5}">
                      <a16:colId xmlns="" xmlns:a16="http://schemas.microsoft.com/office/drawing/2014/main" val="370349784"/>
                    </a:ext>
                  </a:extLst>
                </a:gridCol>
                <a:gridCol w="642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7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27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27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2782">
                  <a:extLst>
                    <a:ext uri="{9D8B030D-6E8A-4147-A177-3AD203B41FA5}">
                      <a16:colId xmlns="" xmlns:a16="http://schemas.microsoft.com/office/drawing/2014/main" val="4244331828"/>
                    </a:ext>
                  </a:extLst>
                </a:gridCol>
                <a:gridCol w="642782">
                  <a:extLst>
                    <a:ext uri="{9D8B030D-6E8A-4147-A177-3AD203B41FA5}">
                      <a16:colId xmlns="" xmlns:a16="http://schemas.microsoft.com/office/drawing/2014/main" val="523854712"/>
                    </a:ext>
                  </a:extLst>
                </a:gridCol>
              </a:tblGrid>
              <a:tr h="37483">
                <a:tc>
                  <a:txBody>
                    <a:bodyPr/>
                    <a:lstStyle/>
                    <a:p>
                      <a:pPr marL="0" marR="0" lvl="0" indent="0" algn="l" defTabSz="71988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6241602"/>
                  </a:ext>
                </a:extLst>
              </a:tr>
              <a:tr h="262380">
                <a:tc>
                  <a:txBody>
                    <a:bodyPr/>
                    <a:lstStyle/>
                    <a:p>
                      <a:pPr marL="0" marR="0" lvl="0" indent="0" algn="l" defTabSz="71988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Municipios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ES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s-MX" sz="13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Álamos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Bácum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Benito Juárez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2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Cajeme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Empalme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2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Etchojoa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865049"/>
                  </a:ext>
                </a:extLst>
              </a:tr>
              <a:tr h="232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H. Guaymas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6482972"/>
                  </a:ext>
                </a:extLst>
              </a:tr>
              <a:tr h="232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Huatabampo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6188734"/>
                  </a:ext>
                </a:extLst>
              </a:tr>
              <a:tr h="232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Navojoa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3267445"/>
                  </a:ext>
                </a:extLst>
              </a:tr>
              <a:tr h="2323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Quiriego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4239400"/>
                  </a:ext>
                </a:extLst>
              </a:tr>
              <a:tr h="2003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Rosario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716348"/>
                  </a:ext>
                </a:extLst>
              </a:tr>
              <a:tr h="2003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 Ignacio Río Muerto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1847680"/>
                  </a:ext>
                </a:extLst>
              </a:tr>
              <a:tr h="2003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Suaqui Grande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3372755"/>
                  </a:ext>
                </a:extLst>
              </a:tr>
              <a:tr h="2003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Yécora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2081521"/>
                  </a:ext>
                </a:extLst>
              </a:tr>
              <a:tr h="29986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3696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F665F652-046C-4BB0-864A-3CD4AA2E992B}"/>
              </a:ext>
            </a:extLst>
          </p:cNvPr>
          <p:cNvSpPr/>
          <p:nvPr/>
        </p:nvSpPr>
        <p:spPr>
          <a:xfrm>
            <a:off x="-10079" y="6287598"/>
            <a:ext cx="2808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/>
              <a:t>2009-2015: Observaciones en el Informe de Resultados</a:t>
            </a:r>
          </a:p>
          <a:p>
            <a:r>
              <a:rPr lang="es-ES" sz="800" dirty="0"/>
              <a:t>2016 y 2017: Observaciones en Informe Individual de Auditoría</a:t>
            </a:r>
            <a:endParaRPr lang="es-MX" sz="800" dirty="0"/>
          </a:p>
        </p:txBody>
      </p:sp>
    </p:spTree>
    <p:extLst>
      <p:ext uri="{BB962C8B-B14F-4D97-AF65-F5344CB8AC3E}">
        <p14:creationId xmlns="" xmlns:p14="http://schemas.microsoft.com/office/powerpoint/2010/main" val="8302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ppoi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9" y="-72763"/>
            <a:ext cx="9164158" cy="698900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A6A1B5EF-66EB-4407-946C-0C338280840D}"/>
              </a:ext>
            </a:extLst>
          </p:cNvPr>
          <p:cNvSpPr/>
          <p:nvPr/>
        </p:nvSpPr>
        <p:spPr>
          <a:xfrm>
            <a:off x="0" y="1729211"/>
            <a:ext cx="9144000" cy="42277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262470" y="1314940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288030" y="1266095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Título 4">
            <a:extLst>
              <a:ext uri="{FF2B5EF4-FFF2-40B4-BE49-F238E27FC236}">
                <a16:creationId xmlns="" xmlns:a16="http://schemas.microsoft.com/office/drawing/2014/main" id="{ED133E11-8A74-42B6-80F9-000B40209CDE}"/>
              </a:ext>
            </a:extLst>
          </p:cNvPr>
          <p:cNvSpPr txBox="1">
            <a:spLocks/>
          </p:cNvSpPr>
          <p:nvPr/>
        </p:nvSpPr>
        <p:spPr>
          <a:xfrm>
            <a:off x="726117" y="5408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i="1" dirty="0"/>
              <a:t>Porcentaje de Solventación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36A485D-50E2-45AD-8656-F8845CAF6FEB}"/>
              </a:ext>
            </a:extLst>
          </p:cNvPr>
          <p:cNvSpPr/>
          <p:nvPr/>
        </p:nvSpPr>
        <p:spPr>
          <a:xfrm>
            <a:off x="-10079" y="6267302"/>
            <a:ext cx="2808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/>
              <a:t>2009-2015: Observaciones en el Informe de Resultados</a:t>
            </a:r>
          </a:p>
          <a:p>
            <a:r>
              <a:rPr lang="es-ES" sz="800" dirty="0"/>
              <a:t>2016 y 2017: Observaciones en Informe Individual de Auditoría</a:t>
            </a:r>
            <a:endParaRPr lang="es-MX" sz="800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="" xmlns:a16="http://schemas.microsoft.com/office/drawing/2014/main" id="{F157BD30-1CFA-4712-8427-FD69D2CD1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0131143"/>
              </p:ext>
            </p:extLst>
          </p:nvPr>
        </p:nvGraphicFramePr>
        <p:xfrm>
          <a:off x="870012" y="1826660"/>
          <a:ext cx="7525394" cy="3716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45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459">
                  <a:extLst>
                    <a:ext uri="{9D8B030D-6E8A-4147-A177-3AD203B41FA5}">
                      <a16:colId xmlns="" xmlns:a16="http://schemas.microsoft.com/office/drawing/2014/main" val="3373996854"/>
                    </a:ext>
                  </a:extLst>
                </a:gridCol>
                <a:gridCol w="640459">
                  <a:extLst>
                    <a:ext uri="{9D8B030D-6E8A-4147-A177-3AD203B41FA5}">
                      <a16:colId xmlns="" xmlns:a16="http://schemas.microsoft.com/office/drawing/2014/main" val="370349784"/>
                    </a:ext>
                  </a:extLst>
                </a:gridCol>
                <a:gridCol w="6404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4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4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4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0459">
                  <a:extLst>
                    <a:ext uri="{9D8B030D-6E8A-4147-A177-3AD203B41FA5}">
                      <a16:colId xmlns="" xmlns:a16="http://schemas.microsoft.com/office/drawing/2014/main" val="4244331828"/>
                    </a:ext>
                  </a:extLst>
                </a:gridCol>
              </a:tblGrid>
              <a:tr h="37396">
                <a:tc>
                  <a:txBody>
                    <a:bodyPr/>
                    <a:lstStyle/>
                    <a:p>
                      <a:pPr marL="0" marR="0" lvl="0" indent="0" algn="l" defTabSz="71988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6241602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marL="0" marR="0" lvl="0" indent="0" algn="l" defTabSz="71988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Municipios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r>
                        <a:rPr lang="es-MX" sz="13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Álamos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Bácum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Benito Juárez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1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Cajeme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1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Empalme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1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Etchojoa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865049"/>
                  </a:ext>
                </a:extLst>
              </a:tr>
              <a:tr h="231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H. Guaymas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6482972"/>
                  </a:ext>
                </a:extLst>
              </a:tr>
              <a:tr h="231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Huatabampo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6188734"/>
                  </a:ext>
                </a:extLst>
              </a:tr>
              <a:tr h="231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Navojoa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3267445"/>
                  </a:ext>
                </a:extLst>
              </a:tr>
              <a:tr h="231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Quiriego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4239400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Rosario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716348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 Ignacio Río Muerto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1847680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Suaqui Grande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3372755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Yécora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2081521"/>
                  </a:ext>
                </a:extLst>
              </a:tr>
              <a:tr h="299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858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ppoi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005"/>
            <a:ext cx="9164158" cy="698900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2734332-2BA3-48AD-A594-0D070B435098}"/>
              </a:ext>
            </a:extLst>
          </p:cNvPr>
          <p:cNvSpPr/>
          <p:nvPr/>
        </p:nvSpPr>
        <p:spPr>
          <a:xfrm>
            <a:off x="20158" y="1977535"/>
            <a:ext cx="9144000" cy="4164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262470" y="1314940"/>
            <a:ext cx="6478301" cy="45719"/>
          </a:xfrm>
          <a:prstGeom prst="rect">
            <a:avLst/>
          </a:prstGeom>
          <a:solidFill>
            <a:srgbClr val="8222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288030" y="1266095"/>
            <a:ext cx="2560018" cy="135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Título 4">
            <a:extLst>
              <a:ext uri="{FF2B5EF4-FFF2-40B4-BE49-F238E27FC236}">
                <a16:creationId xmlns="" xmlns:a16="http://schemas.microsoft.com/office/drawing/2014/main" id="{ED133E11-8A74-42B6-80F9-000B40209CDE}"/>
              </a:ext>
            </a:extLst>
          </p:cNvPr>
          <p:cNvSpPr txBox="1">
            <a:spLocks/>
          </p:cNvSpPr>
          <p:nvPr/>
        </p:nvSpPr>
        <p:spPr>
          <a:xfrm>
            <a:off x="-20158" y="296369"/>
            <a:ext cx="9164158" cy="952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i="1" dirty="0"/>
              <a:t>Promociones de Responsabilidad Administrativa Sancionatoria </a:t>
            </a:r>
          </a:p>
          <a:p>
            <a:r>
              <a:rPr lang="es-ES" sz="2000" b="1" i="1" dirty="0"/>
              <a:t>turnados por el </a:t>
            </a:r>
            <a:r>
              <a:rPr lang="es-ES" sz="2000" b="1" i="1" dirty="0">
                <a:solidFill>
                  <a:schemeClr val="accent2"/>
                </a:solidFill>
              </a:rPr>
              <a:t>ISAF</a:t>
            </a:r>
            <a:r>
              <a:rPr lang="es-ES" sz="2000" b="1" i="1" dirty="0"/>
              <a:t> a las contralorías municipales</a:t>
            </a:r>
            <a:endParaRPr lang="es-ES" sz="1600" b="1" i="1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39CBF9A0-6017-4250-B04E-7C11DF3ED476}"/>
              </a:ext>
            </a:extLst>
          </p:cNvPr>
          <p:cNvSpPr/>
          <p:nvPr/>
        </p:nvSpPr>
        <p:spPr>
          <a:xfrm>
            <a:off x="4937187" y="6464131"/>
            <a:ext cx="9781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 ISAF</a:t>
            </a:r>
            <a:endParaRPr lang="es-MX" sz="800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="" xmlns:a16="http://schemas.microsoft.com/office/drawing/2014/main" id="{2AE6E9A4-FA81-4471-975A-6BB1F3951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1341189"/>
              </p:ext>
            </p:extLst>
          </p:nvPr>
        </p:nvGraphicFramePr>
        <p:xfrm>
          <a:off x="867975" y="1977535"/>
          <a:ext cx="7448366" cy="409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8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94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5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5048">
                  <a:extLst>
                    <a:ext uri="{9D8B030D-6E8A-4147-A177-3AD203B41FA5}">
                      <a16:colId xmlns="" xmlns:a16="http://schemas.microsoft.com/office/drawing/2014/main" val="697121548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marL="0" marR="0" lvl="0" indent="0" algn="l" defTabSz="71988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3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3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3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9907" rtl="0" eaLnBrk="1" fontAlgn="ctr" latinLnBrk="0" hangingPunct="1"/>
                      <a:endParaRPr lang="es-MX" sz="3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62416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71988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Municipios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Expedientes entregados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Expedientes por entregar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Álamos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Bácum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Benito Juárez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Cajeme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Empalme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Etchojoa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865049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H. Guaymas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648297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Huatabampo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618873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Navojoa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3267445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Quiriego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685809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Rosario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1652086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 Ignacio Río Muerto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599754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Suaqui Grande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4212874"/>
                  </a:ext>
                </a:extLst>
              </a:tr>
              <a:tr h="21342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Yécora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7676838"/>
                  </a:ext>
                </a:extLst>
              </a:tr>
            </a:tbl>
          </a:graphicData>
        </a:graphic>
      </p:graphicFrame>
      <p:sp>
        <p:nvSpPr>
          <p:cNvPr id="12" name="Título 4">
            <a:extLst>
              <a:ext uri="{FF2B5EF4-FFF2-40B4-BE49-F238E27FC236}">
                <a16:creationId xmlns="" xmlns:a16="http://schemas.microsoft.com/office/drawing/2014/main" id="{6FD8971D-9634-4837-BA2F-829F5D9FD67D}"/>
              </a:ext>
            </a:extLst>
          </p:cNvPr>
          <p:cNvSpPr txBox="1">
            <a:spLocks/>
          </p:cNvSpPr>
          <p:nvPr/>
        </p:nvSpPr>
        <p:spPr>
          <a:xfrm>
            <a:off x="-80459" y="1179415"/>
            <a:ext cx="9164158" cy="952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i="1" dirty="0"/>
              <a:t>Ejercicio 2017</a:t>
            </a:r>
            <a:endParaRPr lang="es-ES" sz="1600" b="1" i="1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AA200FD6-4FA5-4E27-9E5E-FF4664920C11}"/>
              </a:ext>
            </a:extLst>
          </p:cNvPr>
          <p:cNvSpPr/>
          <p:nvPr/>
        </p:nvSpPr>
        <p:spPr>
          <a:xfrm>
            <a:off x="6233326" y="6464131"/>
            <a:ext cx="10230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 al 20/03/2019</a:t>
            </a:r>
            <a:endParaRPr lang="es-MX" sz="800" dirty="0"/>
          </a:p>
        </p:txBody>
      </p:sp>
    </p:spTree>
    <p:extLst>
      <p:ext uri="{BB962C8B-B14F-4D97-AF65-F5344CB8AC3E}">
        <p14:creationId xmlns="" xmlns:p14="http://schemas.microsoft.com/office/powerpoint/2010/main" val="9052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ppoi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005"/>
            <a:ext cx="9164158" cy="698900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2734332-2BA3-48AD-A594-0D070B435098}"/>
              </a:ext>
            </a:extLst>
          </p:cNvPr>
          <p:cNvSpPr/>
          <p:nvPr/>
        </p:nvSpPr>
        <p:spPr>
          <a:xfrm>
            <a:off x="0" y="-131004"/>
            <a:ext cx="9164158" cy="6989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39CBF9A0-6017-4250-B04E-7C11DF3ED476}"/>
              </a:ext>
            </a:extLst>
          </p:cNvPr>
          <p:cNvSpPr/>
          <p:nvPr/>
        </p:nvSpPr>
        <p:spPr>
          <a:xfrm>
            <a:off x="289308" y="6534835"/>
            <a:ext cx="45977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 ISAF con información del Sistema para las Evaluaciones de la Armonización Contable </a:t>
            </a:r>
            <a:r>
              <a:rPr lang="es-MX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SEvAC</a:t>
            </a:r>
            <a:endParaRPr lang="es-MX" sz="800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9F9A6D1-0798-4F4F-BEB4-7E5A8730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986"/>
            <a:ext cx="9164158" cy="681896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4BFCB5E-C1A7-425E-AB82-2EAF35C5409D}"/>
              </a:ext>
            </a:extLst>
          </p:cNvPr>
          <p:cNvSpPr/>
          <p:nvPr/>
        </p:nvSpPr>
        <p:spPr>
          <a:xfrm>
            <a:off x="62144" y="0"/>
            <a:ext cx="2654423" cy="790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0" name="Picture 6" descr="Resultado de imagen para sevac">
            <a:extLst>
              <a:ext uri="{FF2B5EF4-FFF2-40B4-BE49-F238E27FC236}">
                <a16:creationId xmlns="" xmlns:a16="http://schemas.microsoft.com/office/drawing/2014/main" id="{3175A1A4-4950-44CA-B9A1-5DF7A139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350"/>
            <a:ext cx="3426781" cy="1027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A4F199BB-BDB5-4AA0-85F7-D3797D17723E}"/>
              </a:ext>
            </a:extLst>
          </p:cNvPr>
          <p:cNvSpPr txBox="1"/>
          <p:nvPr/>
        </p:nvSpPr>
        <p:spPr>
          <a:xfrm>
            <a:off x="6232124" y="6597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="" xmlns:p14="http://schemas.microsoft.com/office/powerpoint/2010/main" val="148892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R 2017">
      <a:dk1>
        <a:sysClr val="windowText" lastClr="000000"/>
      </a:dk1>
      <a:lt1>
        <a:sysClr val="window" lastClr="FFFFFF"/>
      </a:lt1>
      <a:dk2>
        <a:srgbClr val="323232"/>
      </a:dk2>
      <a:lt2>
        <a:srgbClr val="C8C8C8"/>
      </a:lt2>
      <a:accent1>
        <a:srgbClr val="F07F09"/>
      </a:accent1>
      <a:accent2>
        <a:srgbClr val="812147"/>
      </a:accent2>
      <a:accent3>
        <a:srgbClr val="1B587C"/>
      </a:accent3>
      <a:accent4>
        <a:srgbClr val="287D77"/>
      </a:accent4>
      <a:accent5>
        <a:srgbClr val="990033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2060</Words>
  <Application>Microsoft Office PowerPoint</Application>
  <PresentationFormat>Presentación en pantalla (4:3)</PresentationFormat>
  <Paragraphs>593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Fiscalización del Ejercicio 2017 72 Municipios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Marlenee</dc:creator>
  <cp:lastModifiedBy>Windows User</cp:lastModifiedBy>
  <cp:revision>156</cp:revision>
  <cp:lastPrinted>2019-03-20T21:20:08Z</cp:lastPrinted>
  <dcterms:created xsi:type="dcterms:W3CDTF">2017-09-19T03:01:10Z</dcterms:created>
  <dcterms:modified xsi:type="dcterms:W3CDTF">2019-03-21T20:09:58Z</dcterms:modified>
</cp:coreProperties>
</file>